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6" r:id="rId10"/>
    <p:sldId id="267" r:id="rId11"/>
    <p:sldId id="264" r:id="rId12"/>
    <p:sldId id="265" r:id="rId13"/>
    <p:sldId id="268" r:id="rId14"/>
    <p:sldId id="282" r:id="rId15"/>
    <p:sldId id="283" r:id="rId16"/>
    <p:sldId id="284" r:id="rId17"/>
    <p:sldId id="285" r:id="rId18"/>
    <p:sldId id="286" r:id="rId19"/>
    <p:sldId id="287" r:id="rId20"/>
    <p:sldId id="28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90" r:id="rId35"/>
    <p:sldId id="291" r:id="rId36"/>
    <p:sldId id="292" r:id="rId37"/>
    <p:sldId id="293" r:id="rId38"/>
    <p:sldId id="294" r:id="rId39"/>
    <p:sldId id="295" r:id="rId40"/>
  </p:sldIdLst>
  <p:sldSz cx="18288000" cy="10287000"/>
  <p:notesSz cx="6858000" cy="9144000"/>
  <p:embeddedFontLst>
    <p:embeddedFont>
      <p:font typeface="Caladea" panose="020B0604020202020204" charset="0"/>
      <p:regular r:id="rId42"/>
    </p:embeddedFont>
    <p:embeddedFont>
      <p:font typeface="Caladea Bold" panose="020B0604020202020204" charset="0"/>
      <p:regular r:id="rId43"/>
    </p:embeddedFont>
    <p:embeddedFont>
      <p:font typeface="Calibri" panose="020F0502020204030204" pitchFamily="34" charset="0"/>
      <p:regular r:id="rId44"/>
      <p:bold r:id="rId45"/>
      <p:italic r:id="rId46"/>
      <p:boldItalic r:id="rId47"/>
    </p:embeddedFont>
    <p:embeddedFont>
      <p:font typeface="Open Sans Light" panose="020B0306030504020204" pitchFamily="34" charset="0"/>
      <p:regular r:id="rId48"/>
      <p:italic r:id="rId49"/>
    </p:embeddedFont>
    <p:embeddedFont>
      <p:font typeface="Open Sans Light Bold" panose="020B0604020202020204" charset="0"/>
      <p:regular r:id="rId50"/>
    </p:embeddedFont>
    <p:embeddedFont>
      <p:font typeface="Public Sans" panose="020B0604020202020204" charset="0"/>
      <p:regular r:id="rId51"/>
    </p:embeddedFont>
    <p:embeddedFont>
      <p:font typeface="Public Sans 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196" autoAdjust="0"/>
  </p:normalViewPr>
  <p:slideViewPr>
    <p:cSldViewPr>
      <p:cViewPr varScale="1">
        <p:scale>
          <a:sx n="54" d="100"/>
          <a:sy n="54" d="100"/>
        </p:scale>
        <p:origin x="76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Kinjal%20Joshi\OneDrive\Desktop\Project\IMDB-Movie-Data%20(Movies%202010-2016).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Movie Genre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'Movie Genres Graphs'!$B$38</c:f>
              <c:strCache>
                <c:ptCount val="1"/>
                <c:pt idx="0">
                  <c:v>Oscar Wins</c:v>
                </c:pt>
              </c:strCache>
            </c:strRef>
          </c:tx>
          <c:spPr>
            <a:ln w="19050"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multiLvlStrRef>
              <c:f>'Movie Genres Graphs'!$C$36:$J$37</c:f>
              <c:multiLvlStrCache>
                <c:ptCount val="8"/>
                <c:lvl>
                  <c:pt idx="0">
                    <c:v>Drama/Family/Animation</c:v>
                  </c:pt>
                  <c:pt idx="1">
                    <c:v>Comedy</c:v>
                  </c:pt>
                  <c:pt idx="2">
                    <c:v>Action/Adventure</c:v>
                  </c:pt>
                  <c:pt idx="3">
                    <c:v>Horror/Crime/Thriller/Mystery</c:v>
                  </c:pt>
                  <c:pt idx="4">
                    <c:v>Biography/History/War</c:v>
                  </c:pt>
                  <c:pt idx="5">
                    <c:v>Fantasy/Romance</c:v>
                  </c:pt>
                  <c:pt idx="6">
                    <c:v>Music/Western</c:v>
                  </c:pt>
                  <c:pt idx="7">
                    <c:v>Sci-Fi</c:v>
                  </c:pt>
                </c:lvl>
                <c:lvl>
                  <c:pt idx="0">
                    <c:v>GENRE</c:v>
                  </c:pt>
                </c:lvl>
              </c:multiLvlStrCache>
            </c:multiLvlStrRef>
          </c:xVal>
          <c:yVal>
            <c:numRef>
              <c:f>'Movie Genres Graphs'!$C$38:$J$38</c:f>
              <c:numCache>
                <c:formatCode>General</c:formatCode>
                <c:ptCount val="8"/>
                <c:pt idx="0">
                  <c:v>114</c:v>
                </c:pt>
                <c:pt idx="1">
                  <c:v>25</c:v>
                </c:pt>
                <c:pt idx="2">
                  <c:v>61</c:v>
                </c:pt>
                <c:pt idx="3">
                  <c:v>18</c:v>
                </c:pt>
                <c:pt idx="4">
                  <c:v>32</c:v>
                </c:pt>
                <c:pt idx="5">
                  <c:v>24</c:v>
                </c:pt>
                <c:pt idx="6">
                  <c:v>14</c:v>
                </c:pt>
                <c:pt idx="7">
                  <c:v>21</c:v>
                </c:pt>
              </c:numCache>
            </c:numRef>
          </c:yVal>
          <c:smooth val="1"/>
          <c:extLst>
            <c:ext xmlns:c16="http://schemas.microsoft.com/office/drawing/2014/chart" uri="{C3380CC4-5D6E-409C-BE32-E72D297353CC}">
              <c16:uniqueId val="{00000000-BF76-4C66-993D-EB5879993ED6}"/>
            </c:ext>
          </c:extLst>
        </c:ser>
        <c:ser>
          <c:idx val="1"/>
          <c:order val="1"/>
          <c:tx>
            <c:strRef>
              <c:f>'Movie Genres Graphs'!$B$39</c:f>
              <c:strCache>
                <c:ptCount val="1"/>
                <c:pt idx="0">
                  <c:v>Oscar Losses</c:v>
                </c:pt>
              </c:strCache>
            </c:strRef>
          </c:tx>
          <c:spPr>
            <a:ln w="19050" cap="rnd">
              <a:solidFill>
                <a:schemeClr val="accent2"/>
              </a:solidFill>
              <a:round/>
            </a:ln>
            <a:effectLst>
              <a:outerShdw blurRad="57150" dist="19050" dir="5400000" algn="ctr" rotWithShape="0">
                <a:srgbClr val="000000">
                  <a:alpha val="63000"/>
                </a:srgbClr>
              </a:outerShdw>
            </a:effectLst>
          </c:spPr>
          <c:marker>
            <c:symbol val="none"/>
          </c:marker>
          <c:dLbls>
            <c:dLbl>
              <c:idx val="6"/>
              <c:layout>
                <c:manualLayout>
                  <c:x val="4.5042203089451522E-3"/>
                  <c:y val="-3.25502780361561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F76-4C66-993D-EB5879993ED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multiLvlStrRef>
              <c:f>'Movie Genres Graphs'!$C$36:$J$37</c:f>
              <c:multiLvlStrCache>
                <c:ptCount val="8"/>
                <c:lvl>
                  <c:pt idx="0">
                    <c:v>Drama/Family/Animation</c:v>
                  </c:pt>
                  <c:pt idx="1">
                    <c:v>Comedy</c:v>
                  </c:pt>
                  <c:pt idx="2">
                    <c:v>Action/Adventure</c:v>
                  </c:pt>
                  <c:pt idx="3">
                    <c:v>Horror/Crime/Thriller/Mystery</c:v>
                  </c:pt>
                  <c:pt idx="4">
                    <c:v>Biography/History/War</c:v>
                  </c:pt>
                  <c:pt idx="5">
                    <c:v>Fantasy/Romance</c:v>
                  </c:pt>
                  <c:pt idx="6">
                    <c:v>Music/Western</c:v>
                  </c:pt>
                  <c:pt idx="7">
                    <c:v>Sci-Fi</c:v>
                  </c:pt>
                </c:lvl>
                <c:lvl>
                  <c:pt idx="0">
                    <c:v>GENRE</c:v>
                  </c:pt>
                </c:lvl>
              </c:multiLvlStrCache>
            </c:multiLvlStrRef>
          </c:xVal>
          <c:yVal>
            <c:numRef>
              <c:f>'Movie Genres Graphs'!$C$39:$J$39</c:f>
              <c:numCache>
                <c:formatCode>General</c:formatCode>
                <c:ptCount val="8"/>
                <c:pt idx="0">
                  <c:v>351</c:v>
                </c:pt>
                <c:pt idx="1">
                  <c:v>167</c:v>
                </c:pt>
                <c:pt idx="2">
                  <c:v>309</c:v>
                </c:pt>
                <c:pt idx="3">
                  <c:v>243</c:v>
                </c:pt>
                <c:pt idx="4">
                  <c:v>70</c:v>
                </c:pt>
                <c:pt idx="5">
                  <c:v>129</c:v>
                </c:pt>
                <c:pt idx="6">
                  <c:v>13</c:v>
                </c:pt>
                <c:pt idx="7">
                  <c:v>65</c:v>
                </c:pt>
              </c:numCache>
            </c:numRef>
          </c:yVal>
          <c:smooth val="1"/>
          <c:extLst>
            <c:ext xmlns:c16="http://schemas.microsoft.com/office/drawing/2014/chart" uri="{C3380CC4-5D6E-409C-BE32-E72D297353CC}">
              <c16:uniqueId val="{00000002-BF76-4C66-993D-EB5879993ED6}"/>
            </c:ext>
          </c:extLst>
        </c:ser>
        <c:dLbls>
          <c:dLblPos val="t"/>
          <c:showLegendKey val="0"/>
          <c:showVal val="1"/>
          <c:showCatName val="0"/>
          <c:showSerName val="0"/>
          <c:showPercent val="0"/>
          <c:showBubbleSize val="0"/>
        </c:dLbls>
        <c:axId val="461519103"/>
        <c:axId val="461519935"/>
      </c:scatterChart>
      <c:valAx>
        <c:axId val="46151910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519935"/>
        <c:crosses val="autoZero"/>
        <c:crossBetween val="midCat"/>
      </c:valAx>
      <c:valAx>
        <c:axId val="461519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51910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A5928-87A7-454C-AB19-E800B34E1A42}" type="datetimeFigureOut">
              <a:rPr lang="en-IN" smtClean="0"/>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31FB4-2306-46EF-9496-61EE7BB06C48}" type="slidenum">
              <a:rPr lang="en-IN" smtClean="0"/>
              <a:t>‹#›</a:t>
            </a:fld>
            <a:endParaRPr lang="en-IN"/>
          </a:p>
        </p:txBody>
      </p:sp>
    </p:spTree>
    <p:extLst>
      <p:ext uri="{BB962C8B-B14F-4D97-AF65-F5344CB8AC3E}">
        <p14:creationId xmlns:p14="http://schemas.microsoft.com/office/powerpoint/2010/main" val="3732821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F31FB4-2306-46EF-9496-61EE7BB06C48}" type="slidenum">
              <a:rPr lang="en-IN" smtClean="0"/>
              <a:t>39</a:t>
            </a:fld>
            <a:endParaRPr lang="en-IN"/>
          </a:p>
        </p:txBody>
      </p:sp>
    </p:spTree>
    <p:extLst>
      <p:ext uri="{BB962C8B-B14F-4D97-AF65-F5344CB8AC3E}">
        <p14:creationId xmlns:p14="http://schemas.microsoft.com/office/powerpoint/2010/main" val="117316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Student%27s_t-test%20-T-test" TargetMode="External"/><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hyperlink" Target="https://en.wikipedia.org/wiki/Shapiro%E2%80%93Wilk_test%20-Shapiro-Wilk%20test" TargetMode="External"/><Relationship Id="rId4" Type="http://schemas.openxmlformats.org/officeDocument/2006/relationships/image" Target="../media/image33.png"/><Relationship Id="rId9" Type="http://schemas.openxmlformats.org/officeDocument/2006/relationships/hyperlink" Target="https://towardsdatascience.com/the-statistical-analysis-t-test-explained-for-beginners-and-experts-fd0e358bbb62%20-Statistical%20analysis%20of%20the%20T-test"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Wilcoxon_signed-rank_test%20-Wilcoxon%20signed-rank%20test" TargetMode="External"/><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hyperlink" Target="https://en.wikipedia.org/wiki/Chi-squared_test%20-Chi%20squared%20test" TargetMode="External"/><Relationship Id="rId4" Type="http://schemas.openxmlformats.org/officeDocument/2006/relationships/image" Target="../media/image39.png"/><Relationship Id="rId9" Type="http://schemas.openxmlformats.org/officeDocument/2006/relationships/hyperlink" Target="https://www.jmp.com/en_ch/statistics-knowledge-portal/chi-square-test/chi-square-test-of-independence.html#:~:text=The%20Chi%2Dsquare%20test%20of%20independence%20checks%20whether%20two%20variables,idea%20is%20plausible%20or%20not."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www.itl.nist.gov/div898/handbook/eda/section3/qqplot.htm" TargetMode="External"/><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hyperlink" Target="https://docs.google.com/spreadsheets/d/1JLAXuHBTTvszhPVGWR37uEqzlCcIaFZZ/edit?usp=sharing&amp;ouid=104235708763253103638&amp;rtpof=true&amp;sd=true" TargetMode="Externa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hyperlink" Target="https://www.imdb.com/" TargetMode="External"/><Relationship Id="rId5" Type="http://schemas.openxmlformats.org/officeDocument/2006/relationships/image" Target="../media/image46.svg"/><Relationship Id="rId10" Type="http://schemas.openxmlformats.org/officeDocument/2006/relationships/hyperlink" Target="https://www.kaggle.com/PromptCloudHQ/imdb-data/" TargetMode="External"/><Relationship Id="rId4" Type="http://schemas.openxmlformats.org/officeDocument/2006/relationships/image" Target="../media/image45.png"/><Relationship Id="rId9" Type="http://schemas.openxmlformats.org/officeDocument/2006/relationships/image" Target="../media/image5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B6B4"/>
        </a:solidFill>
        <a:effectLst/>
      </p:bgPr>
    </p:bg>
    <p:spTree>
      <p:nvGrpSpPr>
        <p:cNvPr id="1" name=""/>
        <p:cNvGrpSpPr/>
        <p:nvPr/>
      </p:nvGrpSpPr>
      <p:grpSpPr>
        <a:xfrm>
          <a:off x="0" y="0"/>
          <a:ext cx="0" cy="0"/>
          <a:chOff x="0" y="0"/>
          <a:chExt cx="0" cy="0"/>
        </a:xfrm>
      </p:grpSpPr>
      <p:sp>
        <p:nvSpPr>
          <p:cNvPr id="2" name="AutoShape 2"/>
          <p:cNvSpPr/>
          <p:nvPr/>
        </p:nvSpPr>
        <p:spPr>
          <a:xfrm>
            <a:off x="0" y="7661987"/>
            <a:ext cx="18288000" cy="0"/>
          </a:xfrm>
          <a:prstGeom prst="line">
            <a:avLst/>
          </a:prstGeom>
          <a:ln w="19050" cap="flat">
            <a:solidFill>
              <a:srgbClr val="141414"/>
            </a:solidFill>
            <a:prstDash val="solid"/>
            <a:headEnd type="none" w="sm" len="sm"/>
            <a:tailEnd type="none" w="sm" len="sm"/>
          </a:ln>
        </p:spPr>
      </p:sp>
      <p:sp>
        <p:nvSpPr>
          <p:cNvPr id="3" name="AutoShape 3"/>
          <p:cNvSpPr/>
          <p:nvPr/>
        </p:nvSpPr>
        <p:spPr>
          <a:xfrm>
            <a:off x="0" y="9239250"/>
            <a:ext cx="18288000" cy="0"/>
          </a:xfrm>
          <a:prstGeom prst="line">
            <a:avLst/>
          </a:prstGeom>
          <a:ln w="19050" cap="flat">
            <a:solidFill>
              <a:srgbClr val="141414"/>
            </a:solidFill>
            <a:prstDash val="solid"/>
            <a:headEnd type="none" w="sm" len="sm"/>
            <a:tailEnd type="none" w="sm" len="sm"/>
          </a:ln>
        </p:spPr>
      </p:sp>
      <p:sp>
        <p:nvSpPr>
          <p:cNvPr id="4" name="AutoShape 4"/>
          <p:cNvSpPr/>
          <p:nvPr/>
        </p:nvSpPr>
        <p:spPr>
          <a:xfrm rot="-5400000">
            <a:off x="8355369" y="8460144"/>
            <a:ext cx="1577263" cy="0"/>
          </a:xfrm>
          <a:prstGeom prst="line">
            <a:avLst/>
          </a:prstGeom>
          <a:ln w="19050" cap="flat">
            <a:solidFill>
              <a:srgbClr val="141414"/>
            </a:solidFill>
            <a:prstDash val="solid"/>
            <a:headEnd type="none" w="sm" len="sm"/>
            <a:tailEnd type="none" w="sm" len="sm"/>
          </a:ln>
        </p:spPr>
      </p:sp>
      <p:sp>
        <p:nvSpPr>
          <p:cNvPr id="5" name="TextBox 5"/>
          <p:cNvSpPr txBox="1"/>
          <p:nvPr/>
        </p:nvSpPr>
        <p:spPr>
          <a:xfrm>
            <a:off x="1028700" y="3369984"/>
            <a:ext cx="6956933" cy="536906"/>
          </a:xfrm>
          <a:prstGeom prst="rect">
            <a:avLst/>
          </a:prstGeom>
        </p:spPr>
        <p:txBody>
          <a:bodyPr lIns="0" tIns="0" rIns="0" bIns="0" rtlCol="0" anchor="t">
            <a:spAutoFit/>
          </a:bodyPr>
          <a:lstStyle/>
          <a:p>
            <a:pPr>
              <a:lnSpc>
                <a:spcPts val="4232"/>
              </a:lnSpc>
            </a:pPr>
            <a:r>
              <a:rPr lang="en-US" sz="3023">
                <a:solidFill>
                  <a:srgbClr val="141414"/>
                </a:solidFill>
                <a:latin typeface="Public Sans"/>
              </a:rPr>
              <a:t>Under Student's T-Test</a:t>
            </a:r>
          </a:p>
        </p:txBody>
      </p:sp>
      <p:sp>
        <p:nvSpPr>
          <p:cNvPr id="6" name="TextBox 6"/>
          <p:cNvSpPr txBox="1"/>
          <p:nvPr/>
        </p:nvSpPr>
        <p:spPr>
          <a:xfrm>
            <a:off x="1304044" y="7757696"/>
            <a:ext cx="7848071" cy="1500604"/>
          </a:xfrm>
          <a:prstGeom prst="rect">
            <a:avLst/>
          </a:prstGeom>
        </p:spPr>
        <p:txBody>
          <a:bodyPr wrap="square" lIns="0" tIns="0" rIns="0" bIns="0" rtlCol="0" anchor="t">
            <a:spAutoFit/>
          </a:bodyPr>
          <a:lstStyle/>
          <a:p>
            <a:pPr>
              <a:lnSpc>
                <a:spcPts val="3970"/>
              </a:lnSpc>
            </a:pPr>
            <a:r>
              <a:rPr lang="en-US" sz="3054" dirty="0">
                <a:solidFill>
                  <a:srgbClr val="141414"/>
                </a:solidFill>
                <a:latin typeface="Public Sans Bold"/>
              </a:rPr>
              <a:t>Submitted by : </a:t>
            </a:r>
            <a:r>
              <a:rPr lang="en-US" sz="3054" dirty="0">
                <a:solidFill>
                  <a:srgbClr val="141414"/>
                </a:solidFill>
                <a:latin typeface="Public Sans"/>
              </a:rPr>
              <a:t>Aashna Gandhi (S052)</a:t>
            </a:r>
          </a:p>
          <a:p>
            <a:pPr>
              <a:lnSpc>
                <a:spcPts val="3970"/>
              </a:lnSpc>
            </a:pPr>
            <a:r>
              <a:rPr lang="en-US" sz="3054" dirty="0">
                <a:solidFill>
                  <a:srgbClr val="141414"/>
                </a:solidFill>
                <a:latin typeface="Public Sans"/>
              </a:rPr>
              <a:t>                               Kinjal Joshi (S057)</a:t>
            </a:r>
          </a:p>
          <a:p>
            <a:pPr>
              <a:lnSpc>
                <a:spcPts val="3970"/>
              </a:lnSpc>
            </a:pPr>
            <a:r>
              <a:rPr lang="en-US" sz="3054" dirty="0">
                <a:solidFill>
                  <a:srgbClr val="141414"/>
                </a:solidFill>
                <a:latin typeface="Public Sans"/>
              </a:rPr>
              <a:t>                               Krisha Desai (S061)</a:t>
            </a:r>
          </a:p>
        </p:txBody>
      </p:sp>
      <p:grpSp>
        <p:nvGrpSpPr>
          <p:cNvPr id="7" name="Group 7"/>
          <p:cNvGrpSpPr/>
          <p:nvPr/>
        </p:nvGrpSpPr>
        <p:grpSpPr>
          <a:xfrm>
            <a:off x="1028700" y="1028700"/>
            <a:ext cx="16230600" cy="1997099"/>
            <a:chOff x="0" y="0"/>
            <a:chExt cx="21640800" cy="2662798"/>
          </a:xfrm>
        </p:grpSpPr>
        <p:sp>
          <p:nvSpPr>
            <p:cNvPr id="8" name="TextBox 8"/>
            <p:cNvSpPr txBox="1"/>
            <p:nvPr/>
          </p:nvSpPr>
          <p:spPr>
            <a:xfrm>
              <a:off x="0" y="753847"/>
              <a:ext cx="21640800" cy="1908951"/>
            </a:xfrm>
            <a:prstGeom prst="rect">
              <a:avLst/>
            </a:prstGeom>
          </p:spPr>
          <p:txBody>
            <a:bodyPr lIns="0" tIns="0" rIns="0" bIns="0" rtlCol="0" anchor="t">
              <a:spAutoFit/>
            </a:bodyPr>
            <a:lstStyle/>
            <a:p>
              <a:pPr>
                <a:lnSpc>
                  <a:spcPts val="11200"/>
                </a:lnSpc>
              </a:pPr>
              <a:r>
                <a:rPr lang="en-US" sz="9334">
                  <a:solidFill>
                    <a:srgbClr val="141414"/>
                  </a:solidFill>
                  <a:latin typeface="Caladea Bold"/>
                </a:rPr>
                <a:t>Oscar Wins/Losses Analysis</a:t>
              </a:r>
            </a:p>
          </p:txBody>
        </p:sp>
        <p:sp>
          <p:nvSpPr>
            <p:cNvPr id="9" name="TextBox 9"/>
            <p:cNvSpPr txBox="1"/>
            <p:nvPr/>
          </p:nvSpPr>
          <p:spPr>
            <a:xfrm>
              <a:off x="0" y="-57150"/>
              <a:ext cx="16015544" cy="463580"/>
            </a:xfrm>
            <a:prstGeom prst="rect">
              <a:avLst/>
            </a:prstGeom>
          </p:spPr>
          <p:txBody>
            <a:bodyPr lIns="0" tIns="0" rIns="0" bIns="0" rtlCol="0" anchor="t">
              <a:spAutoFit/>
            </a:bodyPr>
            <a:lstStyle/>
            <a:p>
              <a:pPr>
                <a:lnSpc>
                  <a:spcPts val="2800"/>
                </a:lnSpc>
              </a:pPr>
              <a:endParaRPr/>
            </a:p>
          </p:txBody>
        </p:sp>
      </p:grpSp>
      <p:sp>
        <p:nvSpPr>
          <p:cNvPr id="10" name="TextBox 10"/>
          <p:cNvSpPr txBox="1"/>
          <p:nvPr/>
        </p:nvSpPr>
        <p:spPr>
          <a:xfrm>
            <a:off x="10250311" y="7757696"/>
            <a:ext cx="7008989" cy="1080881"/>
          </a:xfrm>
          <a:prstGeom prst="rect">
            <a:avLst/>
          </a:prstGeom>
        </p:spPr>
        <p:txBody>
          <a:bodyPr lIns="0" tIns="0" rIns="0" bIns="0" rtlCol="0" anchor="t">
            <a:spAutoFit/>
          </a:bodyPr>
          <a:lstStyle/>
          <a:p>
            <a:pPr>
              <a:lnSpc>
                <a:spcPts val="4263"/>
              </a:lnSpc>
            </a:pPr>
            <a:r>
              <a:rPr lang="en-US" sz="3045" dirty="0">
                <a:solidFill>
                  <a:srgbClr val="141414"/>
                </a:solidFill>
                <a:latin typeface="Public Sans Bold"/>
              </a:rPr>
              <a:t>Mentors :</a:t>
            </a:r>
            <a:r>
              <a:rPr lang="en-US" sz="3045" dirty="0">
                <a:solidFill>
                  <a:srgbClr val="141414"/>
                </a:solidFill>
                <a:latin typeface="Public Sans"/>
              </a:rPr>
              <a:t> Mr. Sagar Sankeshwari</a:t>
            </a:r>
          </a:p>
          <a:p>
            <a:pPr>
              <a:lnSpc>
                <a:spcPts val="4263"/>
              </a:lnSpc>
            </a:pPr>
            <a:r>
              <a:rPr lang="en-US" sz="3045" dirty="0">
                <a:solidFill>
                  <a:srgbClr val="141414"/>
                </a:solidFill>
                <a:latin typeface="Public Sans"/>
              </a:rPr>
              <a:t>                    Dr. Hemant Kulkarni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0838804" cy="3239846"/>
          </a:xfrm>
          <a:prstGeom prst="rect">
            <a:avLst/>
          </a:prstGeom>
          <a:solidFill>
            <a:srgbClr val="EC653C"/>
          </a:solidFill>
        </p:spPr>
      </p:sp>
      <p:pic>
        <p:nvPicPr>
          <p:cNvPr id="3" name="Picture 3"/>
          <p:cNvPicPr>
            <a:picLocks noChangeAspect="1"/>
          </p:cNvPicPr>
          <p:nvPr/>
        </p:nvPicPr>
        <p:blipFill>
          <a:blip r:embed="rId2"/>
          <a:srcRect l="697" r="3708" b="5108"/>
          <a:stretch>
            <a:fillRect/>
          </a:stretch>
        </p:blipFill>
        <p:spPr>
          <a:xfrm>
            <a:off x="10807581" y="0"/>
            <a:ext cx="7480419" cy="3821738"/>
          </a:xfrm>
          <a:prstGeom prst="rect">
            <a:avLst/>
          </a:prstGeom>
        </p:spPr>
      </p:pic>
      <p:sp>
        <p:nvSpPr>
          <p:cNvPr id="4" name="TextBox 4"/>
          <p:cNvSpPr txBox="1"/>
          <p:nvPr/>
        </p:nvSpPr>
        <p:spPr>
          <a:xfrm>
            <a:off x="408611" y="915073"/>
            <a:ext cx="10021581"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WILCOXON TEST</a:t>
            </a:r>
          </a:p>
        </p:txBody>
      </p:sp>
      <p:sp>
        <p:nvSpPr>
          <p:cNvPr id="5" name="TextBox 5"/>
          <p:cNvSpPr txBox="1"/>
          <p:nvPr/>
        </p:nvSpPr>
        <p:spPr>
          <a:xfrm>
            <a:off x="546470" y="4413451"/>
            <a:ext cx="9745864" cy="4036159"/>
          </a:xfrm>
          <a:prstGeom prst="rect">
            <a:avLst/>
          </a:prstGeom>
        </p:spPr>
        <p:txBody>
          <a:bodyPr lIns="0" tIns="0" rIns="0" bIns="0" rtlCol="0" anchor="t">
            <a:spAutoFit/>
          </a:bodyPr>
          <a:lstStyle/>
          <a:p>
            <a:pPr marL="693904" lvl="1" indent="-346952">
              <a:lnSpc>
                <a:spcPts val="4596"/>
              </a:lnSpc>
              <a:buFont typeface="Arial"/>
              <a:buChar char="•"/>
            </a:pPr>
            <a:r>
              <a:rPr lang="en-US" sz="3214">
                <a:solidFill>
                  <a:srgbClr val="141414"/>
                </a:solidFill>
                <a:latin typeface="Public Sans"/>
              </a:rPr>
              <a:t>It  is a non-parametric statistical hypothesis test.</a:t>
            </a:r>
          </a:p>
          <a:p>
            <a:pPr marL="693904" lvl="1" indent="-346952">
              <a:lnSpc>
                <a:spcPts val="4596"/>
              </a:lnSpc>
              <a:buFont typeface="Arial"/>
              <a:buChar char="•"/>
            </a:pPr>
            <a:r>
              <a:rPr lang="en-US" sz="3214">
                <a:solidFill>
                  <a:srgbClr val="141414"/>
                </a:solidFill>
                <a:latin typeface="Public Sans"/>
              </a:rPr>
              <a:t>It is used either to test the location of a set of samples or to compare the locations of two populations using a set of matched samples.</a:t>
            </a:r>
          </a:p>
          <a:p>
            <a:pPr marL="693904" lvl="1" indent="-346952">
              <a:lnSpc>
                <a:spcPts val="4596"/>
              </a:lnSpc>
              <a:buFont typeface="Arial"/>
              <a:buChar char="•"/>
            </a:pPr>
            <a:r>
              <a:rPr lang="en-US" sz="3214">
                <a:solidFill>
                  <a:srgbClr val="141414"/>
                </a:solidFill>
                <a:latin typeface="Public Sans"/>
              </a:rPr>
              <a:t>The Wilcoxon signed-rank test does not assume that the data is normally distributed.</a:t>
            </a:r>
          </a:p>
        </p:txBody>
      </p:sp>
      <p:pic>
        <p:nvPicPr>
          <p:cNvPr id="6" name="Picture 6"/>
          <p:cNvPicPr>
            <a:picLocks noChangeAspect="1"/>
          </p:cNvPicPr>
          <p:nvPr/>
        </p:nvPicPr>
        <p:blipFill>
          <a:blip r:embed="rId3"/>
          <a:srcRect l="2586" r="8064"/>
          <a:stretch>
            <a:fillRect/>
          </a:stretch>
        </p:blipFill>
        <p:spPr>
          <a:xfrm>
            <a:off x="10807581" y="3821738"/>
            <a:ext cx="7480419" cy="64395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239846"/>
          </a:xfrm>
          <a:prstGeom prst="rect">
            <a:avLst/>
          </a:prstGeom>
          <a:solidFill>
            <a:srgbClr val="EC653C"/>
          </a:solidFill>
        </p:spPr>
      </p:sp>
      <p:sp>
        <p:nvSpPr>
          <p:cNvPr id="4" name="TextBox 4"/>
          <p:cNvSpPr txBox="1"/>
          <p:nvPr/>
        </p:nvSpPr>
        <p:spPr>
          <a:xfrm>
            <a:off x="333931" y="1019175"/>
            <a:ext cx="17954069" cy="1251585"/>
          </a:xfrm>
          <a:prstGeom prst="rect">
            <a:avLst/>
          </a:prstGeom>
        </p:spPr>
        <p:txBody>
          <a:bodyPr lIns="0" tIns="0" rIns="0" bIns="0" rtlCol="0" anchor="t">
            <a:spAutoFit/>
          </a:bodyPr>
          <a:lstStyle/>
          <a:p>
            <a:pPr marL="0" lvl="0" indent="0" algn="ctr">
              <a:lnSpc>
                <a:spcPts val="9809"/>
              </a:lnSpc>
              <a:spcBef>
                <a:spcPct val="0"/>
              </a:spcBef>
            </a:pPr>
            <a:r>
              <a:rPr lang="en-US" sz="8174">
                <a:solidFill>
                  <a:srgbClr val="F1F1F1"/>
                </a:solidFill>
                <a:latin typeface="Caladea Bold"/>
              </a:rPr>
              <a:t>CHI-SQUARE TEST OF INDEPENDENCE </a:t>
            </a:r>
          </a:p>
        </p:txBody>
      </p:sp>
      <p:sp>
        <p:nvSpPr>
          <p:cNvPr id="5" name="TextBox 5"/>
          <p:cNvSpPr txBox="1"/>
          <p:nvPr/>
        </p:nvSpPr>
        <p:spPr>
          <a:xfrm>
            <a:off x="333931" y="4800485"/>
            <a:ext cx="9890398" cy="3533306"/>
          </a:xfrm>
          <a:prstGeom prst="rect">
            <a:avLst/>
          </a:prstGeom>
        </p:spPr>
        <p:txBody>
          <a:bodyPr lIns="0" tIns="0" rIns="0" bIns="0" rtlCol="0" anchor="t">
            <a:spAutoFit/>
          </a:bodyPr>
          <a:lstStyle/>
          <a:p>
            <a:pPr marL="848293" lvl="1" indent="-424146">
              <a:lnSpc>
                <a:spcPts val="5618"/>
              </a:lnSpc>
              <a:buFont typeface="Arial"/>
              <a:buChar char="•"/>
            </a:pPr>
            <a:r>
              <a:rPr lang="en-US" sz="3929">
                <a:solidFill>
                  <a:srgbClr val="141414"/>
                </a:solidFill>
                <a:latin typeface="Public Sans"/>
              </a:rPr>
              <a:t> A statistical hypothesis test</a:t>
            </a:r>
          </a:p>
          <a:p>
            <a:pPr marL="848291" lvl="1" indent="-424146">
              <a:lnSpc>
                <a:spcPts val="5618"/>
              </a:lnSpc>
              <a:buFont typeface="Arial"/>
              <a:buChar char="•"/>
            </a:pPr>
            <a:r>
              <a:rPr lang="en-US" sz="3929">
                <a:solidFill>
                  <a:srgbClr val="141414"/>
                </a:solidFill>
                <a:latin typeface="Public Sans"/>
              </a:rPr>
              <a:t>For the Chi-square test of independence, we need two variables. Our idea is that the variables are not related.</a:t>
            </a:r>
          </a:p>
        </p:txBody>
      </p:sp>
      <p:pic>
        <p:nvPicPr>
          <p:cNvPr id="6" name="Picture 6"/>
          <p:cNvPicPr>
            <a:picLocks noChangeAspect="1"/>
          </p:cNvPicPr>
          <p:nvPr/>
        </p:nvPicPr>
        <p:blipFill>
          <a:blip r:embed="rId2"/>
          <a:srcRect l="4900" t="181" b="181"/>
          <a:stretch>
            <a:fillRect/>
          </a:stretch>
        </p:blipFill>
        <p:spPr>
          <a:xfrm>
            <a:off x="10464492" y="3697624"/>
            <a:ext cx="7449196" cy="58438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239846"/>
          </a:xfrm>
          <a:prstGeom prst="rect">
            <a:avLst/>
          </a:prstGeom>
          <a:solidFill>
            <a:srgbClr val="EC653C"/>
          </a:solidFill>
        </p:spPr>
      </p:sp>
      <p:sp>
        <p:nvSpPr>
          <p:cNvPr id="3" name="TextBox 3"/>
          <p:cNvSpPr txBox="1"/>
          <p:nvPr/>
        </p:nvSpPr>
        <p:spPr>
          <a:xfrm>
            <a:off x="258761" y="1016066"/>
            <a:ext cx="18281980" cy="1251585"/>
          </a:xfrm>
          <a:prstGeom prst="rect">
            <a:avLst/>
          </a:prstGeom>
        </p:spPr>
        <p:txBody>
          <a:bodyPr lIns="0" tIns="0" rIns="0" bIns="0" rtlCol="0" anchor="t">
            <a:spAutoFit/>
          </a:bodyPr>
          <a:lstStyle/>
          <a:p>
            <a:pPr marL="0" lvl="0" indent="0" algn="ctr">
              <a:lnSpc>
                <a:spcPts val="9803"/>
              </a:lnSpc>
              <a:spcBef>
                <a:spcPct val="0"/>
              </a:spcBef>
            </a:pPr>
            <a:r>
              <a:rPr lang="en-US" sz="8169">
                <a:solidFill>
                  <a:srgbClr val="F1F1F1"/>
                </a:solidFill>
                <a:latin typeface="Caladea Bold"/>
              </a:rPr>
              <a:t>CHI-SQUARE TEST OF INDEPENDENCE </a:t>
            </a:r>
          </a:p>
        </p:txBody>
      </p:sp>
      <p:sp>
        <p:nvSpPr>
          <p:cNvPr id="4" name="TextBox 4"/>
          <p:cNvSpPr txBox="1"/>
          <p:nvPr/>
        </p:nvSpPr>
        <p:spPr>
          <a:xfrm>
            <a:off x="542632" y="3921009"/>
            <a:ext cx="9665946" cy="5621694"/>
          </a:xfrm>
          <a:prstGeom prst="rect">
            <a:avLst/>
          </a:prstGeom>
        </p:spPr>
        <p:txBody>
          <a:bodyPr lIns="0" tIns="0" rIns="0" bIns="0" rtlCol="0" anchor="t">
            <a:spAutoFit/>
          </a:bodyPr>
          <a:lstStyle/>
          <a:p>
            <a:pPr>
              <a:lnSpc>
                <a:spcPts val="4933"/>
              </a:lnSpc>
            </a:pPr>
            <a:r>
              <a:rPr lang="en-US" sz="3450">
                <a:solidFill>
                  <a:srgbClr val="141414"/>
                </a:solidFill>
                <a:latin typeface="Public Sans"/>
              </a:rPr>
              <a:t> Test Statistic:</a:t>
            </a:r>
          </a:p>
          <a:p>
            <a:pPr marL="744889" lvl="1" indent="-372444">
              <a:lnSpc>
                <a:spcPts val="4933"/>
              </a:lnSpc>
              <a:buFont typeface="Arial"/>
              <a:buChar char="•"/>
            </a:pPr>
            <a:r>
              <a:rPr lang="en-US" sz="3450">
                <a:solidFill>
                  <a:srgbClr val="141414"/>
                </a:solidFill>
                <a:latin typeface="Public Sans"/>
              </a:rPr>
              <a:t> To compare actual and expected values</a:t>
            </a:r>
          </a:p>
          <a:p>
            <a:pPr marL="744889" lvl="1" indent="-372444">
              <a:lnSpc>
                <a:spcPts val="4933"/>
              </a:lnSpc>
              <a:buFont typeface="Arial"/>
              <a:buChar char="•"/>
            </a:pPr>
            <a:r>
              <a:rPr lang="en-US" sz="3450">
                <a:solidFill>
                  <a:srgbClr val="141414"/>
                </a:solidFill>
                <a:latin typeface="Public Sans"/>
              </a:rPr>
              <a:t>Σ(O-E)*(O-E) / E</a:t>
            </a:r>
          </a:p>
          <a:p>
            <a:pPr marL="744889" lvl="1" indent="-372444">
              <a:lnSpc>
                <a:spcPts val="4933"/>
              </a:lnSpc>
              <a:buFont typeface="Arial"/>
              <a:buChar char="•"/>
            </a:pPr>
            <a:r>
              <a:rPr lang="en-US" sz="3450">
                <a:solidFill>
                  <a:srgbClr val="141414"/>
                </a:solidFill>
                <a:latin typeface="Public Sans"/>
              </a:rPr>
              <a:t>where:</a:t>
            </a:r>
          </a:p>
          <a:p>
            <a:pPr marL="744889" lvl="1" indent="-372444">
              <a:lnSpc>
                <a:spcPts val="4933"/>
              </a:lnSpc>
              <a:buFont typeface="Arial"/>
              <a:buChar char="•"/>
            </a:pPr>
            <a:r>
              <a:rPr lang="en-US" sz="3450">
                <a:solidFill>
                  <a:srgbClr val="141414"/>
                </a:solidFill>
                <a:latin typeface="Public Sans"/>
              </a:rPr>
              <a:t>O = observed values</a:t>
            </a:r>
          </a:p>
          <a:p>
            <a:pPr marL="744889" lvl="1" indent="-372444">
              <a:lnSpc>
                <a:spcPts val="4933"/>
              </a:lnSpc>
              <a:buFont typeface="Arial"/>
              <a:buChar char="•"/>
            </a:pPr>
            <a:r>
              <a:rPr lang="en-US" sz="3450">
                <a:solidFill>
                  <a:srgbClr val="141414"/>
                </a:solidFill>
                <a:latin typeface="Public Sans"/>
              </a:rPr>
              <a:t>E = expected values</a:t>
            </a:r>
          </a:p>
          <a:p>
            <a:pPr marL="744889" lvl="1" indent="-372444">
              <a:lnSpc>
                <a:spcPts val="4933"/>
              </a:lnSpc>
              <a:buFont typeface="Arial"/>
              <a:buChar char="•"/>
            </a:pPr>
            <a:r>
              <a:rPr lang="en-US" sz="3450">
                <a:solidFill>
                  <a:srgbClr val="141414"/>
                </a:solidFill>
                <a:latin typeface="Public Sans"/>
              </a:rPr>
              <a:t>i = the number of rows in the table</a:t>
            </a:r>
          </a:p>
          <a:p>
            <a:pPr marL="744889" lvl="1" indent="-372444">
              <a:lnSpc>
                <a:spcPts val="4933"/>
              </a:lnSpc>
              <a:buFont typeface="Arial"/>
              <a:buChar char="•"/>
            </a:pPr>
            <a:r>
              <a:rPr lang="en-US" sz="3450">
                <a:solidFill>
                  <a:srgbClr val="141414"/>
                </a:solidFill>
                <a:latin typeface="Public Sans"/>
              </a:rPr>
              <a:t>j = the number of columns in the table</a:t>
            </a:r>
          </a:p>
          <a:p>
            <a:pPr>
              <a:lnSpc>
                <a:spcPts val="4933"/>
              </a:lnSpc>
            </a:pPr>
            <a:endParaRPr lang="en-US" sz="3450">
              <a:solidFill>
                <a:srgbClr val="141414"/>
              </a:solidFill>
              <a:latin typeface="Public Sans"/>
            </a:endParaRPr>
          </a:p>
        </p:txBody>
      </p:sp>
      <p:pic>
        <p:nvPicPr>
          <p:cNvPr id="5" name="Picture 5"/>
          <p:cNvPicPr>
            <a:picLocks noChangeAspect="1"/>
          </p:cNvPicPr>
          <p:nvPr/>
        </p:nvPicPr>
        <p:blipFill>
          <a:blip r:embed="rId2"/>
          <a:srcRect l="1991" t="1797" r="2271" b="4068"/>
          <a:stretch>
            <a:fillRect/>
          </a:stretch>
        </p:blipFill>
        <p:spPr>
          <a:xfrm>
            <a:off x="10684496" y="3516075"/>
            <a:ext cx="7201568" cy="63912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258896"/>
          </a:xfrm>
          <a:prstGeom prst="rect">
            <a:avLst/>
          </a:prstGeom>
          <a:solidFill>
            <a:srgbClr val="F6B744"/>
          </a:solidFill>
        </p:spPr>
      </p:sp>
      <p:sp>
        <p:nvSpPr>
          <p:cNvPr id="3" name="TextBox 3"/>
          <p:cNvSpPr txBox="1"/>
          <p:nvPr/>
        </p:nvSpPr>
        <p:spPr>
          <a:xfrm>
            <a:off x="408611" y="934123"/>
            <a:ext cx="17454055" cy="1390650"/>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141414"/>
                </a:solidFill>
                <a:latin typeface="Caladea Bold"/>
              </a:rPr>
              <a:t>Project Timeline</a:t>
            </a:r>
          </a:p>
        </p:txBody>
      </p:sp>
      <p:sp>
        <p:nvSpPr>
          <p:cNvPr id="4" name="AutoShape 4"/>
          <p:cNvSpPr/>
          <p:nvPr/>
        </p:nvSpPr>
        <p:spPr>
          <a:xfrm>
            <a:off x="1028700" y="6024562"/>
            <a:ext cx="16291850" cy="0"/>
          </a:xfrm>
          <a:prstGeom prst="line">
            <a:avLst/>
          </a:prstGeom>
          <a:ln w="47625" cap="rnd">
            <a:solidFill>
              <a:srgbClr val="000000"/>
            </a:solidFill>
            <a:prstDash val="solid"/>
            <a:headEnd type="none" w="sm" len="sm"/>
            <a:tailEnd type="none" w="sm" len="sm"/>
          </a:ln>
        </p:spPr>
      </p:sp>
      <p:sp>
        <p:nvSpPr>
          <p:cNvPr id="5" name="AutoShape 5"/>
          <p:cNvSpPr/>
          <p:nvPr/>
        </p:nvSpPr>
        <p:spPr>
          <a:xfrm rot="-5400000">
            <a:off x="735806" y="6317456"/>
            <a:ext cx="585788" cy="0"/>
          </a:xfrm>
          <a:prstGeom prst="line">
            <a:avLst/>
          </a:prstGeom>
          <a:ln w="47625" cap="rnd">
            <a:solidFill>
              <a:srgbClr val="000000"/>
            </a:solidFill>
            <a:prstDash val="solid"/>
            <a:headEnd type="none" w="sm" len="sm"/>
            <a:tailEnd type="none" w="sm" len="sm"/>
          </a:ln>
        </p:spPr>
      </p:sp>
      <p:sp>
        <p:nvSpPr>
          <p:cNvPr id="6" name="TextBox 6"/>
          <p:cNvSpPr txBox="1"/>
          <p:nvPr/>
        </p:nvSpPr>
        <p:spPr>
          <a:xfrm>
            <a:off x="1374542" y="4881284"/>
            <a:ext cx="255858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Data collection</a:t>
            </a:r>
          </a:p>
        </p:txBody>
      </p:sp>
      <p:sp>
        <p:nvSpPr>
          <p:cNvPr id="7" name="AutoShape 7"/>
          <p:cNvSpPr/>
          <p:nvPr/>
        </p:nvSpPr>
        <p:spPr>
          <a:xfrm rot="-5400000">
            <a:off x="2297906" y="5731668"/>
            <a:ext cx="585788" cy="0"/>
          </a:xfrm>
          <a:prstGeom prst="line">
            <a:avLst/>
          </a:prstGeom>
          <a:ln w="47625" cap="rnd">
            <a:solidFill>
              <a:srgbClr val="000000"/>
            </a:solidFill>
            <a:prstDash val="solid"/>
            <a:headEnd type="none" w="sm" len="sm"/>
            <a:tailEnd type="none" w="sm" len="sm"/>
          </a:ln>
        </p:spPr>
      </p:sp>
      <p:sp>
        <p:nvSpPr>
          <p:cNvPr id="8" name="TextBox 8"/>
          <p:cNvSpPr txBox="1"/>
          <p:nvPr/>
        </p:nvSpPr>
        <p:spPr>
          <a:xfrm>
            <a:off x="3040924" y="6674365"/>
            <a:ext cx="2661457" cy="4577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Data Wrangling</a:t>
            </a:r>
          </a:p>
        </p:txBody>
      </p:sp>
      <p:sp>
        <p:nvSpPr>
          <p:cNvPr id="9" name="TextBox 9"/>
          <p:cNvSpPr txBox="1"/>
          <p:nvPr/>
        </p:nvSpPr>
        <p:spPr>
          <a:xfrm>
            <a:off x="4175828" y="4881284"/>
            <a:ext cx="3229859" cy="4577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Preparing the dataset</a:t>
            </a:r>
          </a:p>
        </p:txBody>
      </p:sp>
      <p:sp>
        <p:nvSpPr>
          <p:cNvPr id="10" name="AutoShape 10"/>
          <p:cNvSpPr/>
          <p:nvPr/>
        </p:nvSpPr>
        <p:spPr>
          <a:xfrm rot="-5400000">
            <a:off x="3794589" y="6342459"/>
            <a:ext cx="635794" cy="0"/>
          </a:xfrm>
          <a:prstGeom prst="line">
            <a:avLst/>
          </a:prstGeom>
          <a:ln w="47625" cap="rnd">
            <a:solidFill>
              <a:srgbClr val="000000"/>
            </a:solidFill>
            <a:prstDash val="solid"/>
            <a:headEnd type="none" w="sm" len="sm"/>
            <a:tailEnd type="none" w="sm" len="sm"/>
          </a:ln>
        </p:spPr>
      </p:sp>
      <p:sp>
        <p:nvSpPr>
          <p:cNvPr id="11" name="TextBox 11"/>
          <p:cNvSpPr txBox="1"/>
          <p:nvPr/>
        </p:nvSpPr>
        <p:spPr>
          <a:xfrm>
            <a:off x="10367007" y="6707424"/>
            <a:ext cx="2780519" cy="4577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Wilcoxon Test</a:t>
            </a:r>
          </a:p>
        </p:txBody>
      </p:sp>
      <p:sp>
        <p:nvSpPr>
          <p:cNvPr id="12" name="TextBox 12"/>
          <p:cNvSpPr txBox="1"/>
          <p:nvPr/>
        </p:nvSpPr>
        <p:spPr>
          <a:xfrm>
            <a:off x="8021002" y="4881284"/>
            <a:ext cx="2780519" cy="4577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Shapiro Wilks test</a:t>
            </a:r>
          </a:p>
        </p:txBody>
      </p:sp>
      <p:sp>
        <p:nvSpPr>
          <p:cNvPr id="13" name="TextBox 13"/>
          <p:cNvSpPr txBox="1"/>
          <p:nvPr/>
        </p:nvSpPr>
        <p:spPr>
          <a:xfrm>
            <a:off x="14245811" y="6707424"/>
            <a:ext cx="2780519" cy="13721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Visualization and interpretation of data</a:t>
            </a:r>
          </a:p>
        </p:txBody>
      </p:sp>
      <p:sp>
        <p:nvSpPr>
          <p:cNvPr id="14" name="TextBox 14"/>
          <p:cNvSpPr txBox="1"/>
          <p:nvPr/>
        </p:nvSpPr>
        <p:spPr>
          <a:xfrm>
            <a:off x="11757266" y="4457142"/>
            <a:ext cx="3089134" cy="9149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Chi-Square test of independence </a:t>
            </a:r>
          </a:p>
        </p:txBody>
      </p:sp>
      <p:sp>
        <p:nvSpPr>
          <p:cNvPr id="15" name="TextBox 15"/>
          <p:cNvSpPr txBox="1"/>
          <p:nvPr/>
        </p:nvSpPr>
        <p:spPr>
          <a:xfrm>
            <a:off x="6363481" y="6674365"/>
            <a:ext cx="2780519" cy="9149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Normality test using QQ plot</a:t>
            </a:r>
          </a:p>
        </p:txBody>
      </p:sp>
      <p:sp>
        <p:nvSpPr>
          <p:cNvPr id="16" name="AutoShape 16"/>
          <p:cNvSpPr/>
          <p:nvPr/>
        </p:nvSpPr>
        <p:spPr>
          <a:xfrm rot="-5400000">
            <a:off x="9079706" y="5731668"/>
            <a:ext cx="585788" cy="0"/>
          </a:xfrm>
          <a:prstGeom prst="line">
            <a:avLst/>
          </a:prstGeom>
          <a:ln w="47625" cap="rnd">
            <a:solidFill>
              <a:srgbClr val="000000"/>
            </a:solidFill>
            <a:prstDash val="solid"/>
            <a:headEnd type="none" w="sm" len="sm"/>
            <a:tailEnd type="none" w="sm" len="sm"/>
          </a:ln>
        </p:spPr>
      </p:sp>
      <p:sp>
        <p:nvSpPr>
          <p:cNvPr id="17" name="AutoShape 17"/>
          <p:cNvSpPr/>
          <p:nvPr/>
        </p:nvSpPr>
        <p:spPr>
          <a:xfrm rot="-5400000">
            <a:off x="5409487" y="5731668"/>
            <a:ext cx="585788" cy="0"/>
          </a:xfrm>
          <a:prstGeom prst="line">
            <a:avLst/>
          </a:prstGeom>
          <a:ln w="47625" cap="rnd">
            <a:solidFill>
              <a:srgbClr val="000000"/>
            </a:solidFill>
            <a:prstDash val="solid"/>
            <a:headEnd type="none" w="sm" len="sm"/>
            <a:tailEnd type="none" w="sm" len="sm"/>
          </a:ln>
        </p:spPr>
      </p:sp>
      <p:sp>
        <p:nvSpPr>
          <p:cNvPr id="18" name="AutoShape 18"/>
          <p:cNvSpPr/>
          <p:nvPr/>
        </p:nvSpPr>
        <p:spPr>
          <a:xfrm rot="-5400000">
            <a:off x="12965906" y="5731668"/>
            <a:ext cx="585788" cy="0"/>
          </a:xfrm>
          <a:prstGeom prst="line">
            <a:avLst/>
          </a:prstGeom>
          <a:ln w="47625" cap="rnd">
            <a:solidFill>
              <a:srgbClr val="000000"/>
            </a:solidFill>
            <a:prstDash val="solid"/>
            <a:headEnd type="none" w="sm" len="sm"/>
            <a:tailEnd type="none" w="sm" len="sm"/>
          </a:ln>
        </p:spPr>
      </p:sp>
      <p:sp>
        <p:nvSpPr>
          <p:cNvPr id="19" name="AutoShape 19"/>
          <p:cNvSpPr/>
          <p:nvPr/>
        </p:nvSpPr>
        <p:spPr>
          <a:xfrm rot="-5400000">
            <a:off x="7112793" y="6341269"/>
            <a:ext cx="585788" cy="0"/>
          </a:xfrm>
          <a:prstGeom prst="line">
            <a:avLst/>
          </a:prstGeom>
          <a:ln w="47625" cap="rnd">
            <a:solidFill>
              <a:srgbClr val="000000"/>
            </a:solidFill>
            <a:prstDash val="solid"/>
            <a:headEnd type="none" w="sm" len="sm"/>
            <a:tailEnd type="none" w="sm" len="sm"/>
          </a:ln>
        </p:spPr>
      </p:sp>
      <p:sp>
        <p:nvSpPr>
          <p:cNvPr id="20" name="AutoShape 20"/>
          <p:cNvSpPr/>
          <p:nvPr/>
        </p:nvSpPr>
        <p:spPr>
          <a:xfrm rot="-5400000">
            <a:off x="14928837" y="6341269"/>
            <a:ext cx="585788" cy="0"/>
          </a:xfrm>
          <a:prstGeom prst="line">
            <a:avLst/>
          </a:prstGeom>
          <a:ln w="47625" cap="rnd">
            <a:solidFill>
              <a:srgbClr val="000000"/>
            </a:solidFill>
            <a:prstDash val="solid"/>
            <a:headEnd type="none" w="sm" len="sm"/>
            <a:tailEnd type="none" w="sm" len="sm"/>
          </a:ln>
        </p:spPr>
      </p:sp>
      <p:sp>
        <p:nvSpPr>
          <p:cNvPr id="21" name="AutoShape 21"/>
          <p:cNvSpPr/>
          <p:nvPr/>
        </p:nvSpPr>
        <p:spPr>
          <a:xfrm rot="-5400000">
            <a:off x="17076688" y="5780699"/>
            <a:ext cx="487725" cy="0"/>
          </a:xfrm>
          <a:prstGeom prst="line">
            <a:avLst/>
          </a:prstGeom>
          <a:ln w="47625" cap="rnd">
            <a:solidFill>
              <a:srgbClr val="000000"/>
            </a:solidFill>
            <a:prstDash val="solid"/>
            <a:headEnd type="none" w="sm" len="sm"/>
            <a:tailEnd type="none" w="sm" len="sm"/>
          </a:ln>
        </p:spPr>
      </p:sp>
      <p:sp>
        <p:nvSpPr>
          <p:cNvPr id="22" name="TextBox 22"/>
          <p:cNvSpPr txBox="1"/>
          <p:nvPr/>
        </p:nvSpPr>
        <p:spPr>
          <a:xfrm>
            <a:off x="15197918" y="4457142"/>
            <a:ext cx="3089134" cy="9149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Deriving conclusions from the analysis</a:t>
            </a:r>
          </a:p>
        </p:txBody>
      </p:sp>
      <p:sp>
        <p:nvSpPr>
          <p:cNvPr id="23" name="AutoShape 23"/>
          <p:cNvSpPr/>
          <p:nvPr/>
        </p:nvSpPr>
        <p:spPr>
          <a:xfrm rot="-5400000">
            <a:off x="11060906" y="6341269"/>
            <a:ext cx="585788" cy="0"/>
          </a:xfrm>
          <a:prstGeom prst="line">
            <a:avLst/>
          </a:prstGeom>
          <a:ln w="47625" cap="rnd">
            <a:solidFill>
              <a:srgbClr val="000000"/>
            </a:solidFill>
            <a:prstDash val="solid"/>
            <a:headEnd type="none" w="sm" len="sm"/>
            <a:tailEnd type="none" w="sm" len="sm"/>
          </a:ln>
        </p:spPr>
      </p:sp>
      <p:sp>
        <p:nvSpPr>
          <p:cNvPr id="24" name="TextBox 24"/>
          <p:cNvSpPr txBox="1"/>
          <p:nvPr/>
        </p:nvSpPr>
        <p:spPr>
          <a:xfrm>
            <a:off x="408611" y="6543675"/>
            <a:ext cx="2661457" cy="914958"/>
          </a:xfrm>
          <a:prstGeom prst="rect">
            <a:avLst/>
          </a:prstGeom>
        </p:spPr>
        <p:txBody>
          <a:bodyPr lIns="0" tIns="0" rIns="0" bIns="0" rtlCol="0" anchor="t">
            <a:spAutoFit/>
          </a:bodyPr>
          <a:lstStyle/>
          <a:p>
            <a:pPr>
              <a:lnSpc>
                <a:spcPts val="3644"/>
              </a:lnSpc>
            </a:pPr>
            <a:r>
              <a:rPr lang="en-US" sz="2603" spc="-65">
                <a:solidFill>
                  <a:srgbClr val="141414"/>
                </a:solidFill>
                <a:latin typeface="Public Sans"/>
              </a:rPr>
              <a:t>Setting the 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AutoShape 4"/>
          <p:cNvSpPr/>
          <p:nvPr/>
        </p:nvSpPr>
        <p:spPr>
          <a:xfrm rot="5400000">
            <a:off x="-758904" y="758903"/>
            <a:ext cx="10287003" cy="8769195"/>
          </a:xfrm>
          <a:prstGeom prst="rect">
            <a:avLst/>
          </a:prstGeom>
          <a:solidFill>
            <a:srgbClr val="5C96D0"/>
          </a:solidFill>
        </p:spPr>
      </p:sp>
      <p:sp>
        <p:nvSpPr>
          <p:cNvPr id="5" name="TextBox 5"/>
          <p:cNvSpPr txBox="1"/>
          <p:nvPr/>
        </p:nvSpPr>
        <p:spPr>
          <a:xfrm>
            <a:off x="203501" y="3752850"/>
            <a:ext cx="8362193" cy="1390650"/>
          </a:xfrm>
          <a:prstGeom prst="rect">
            <a:avLst/>
          </a:prstGeom>
        </p:spPr>
        <p:txBody>
          <a:bodyPr lIns="0" tIns="0" rIns="0" bIns="0" rtlCol="0" anchor="t">
            <a:spAutoFit/>
          </a:bodyPr>
          <a:lstStyle/>
          <a:p>
            <a:pPr algn="ctr">
              <a:lnSpc>
                <a:spcPts val="10800"/>
              </a:lnSpc>
              <a:spcBef>
                <a:spcPct val="0"/>
              </a:spcBef>
            </a:pPr>
            <a:r>
              <a:rPr lang="en-US" sz="9000" dirty="0">
                <a:solidFill>
                  <a:srgbClr val="F1F1F1"/>
                </a:solidFill>
                <a:latin typeface="Caladea Bold"/>
              </a:rPr>
              <a:t>GRAPHS</a:t>
            </a:r>
          </a:p>
        </p:txBody>
      </p:sp>
      <p:sp>
        <p:nvSpPr>
          <p:cNvPr id="6" name="TextBox 6"/>
          <p:cNvSpPr txBox="1"/>
          <p:nvPr/>
        </p:nvSpPr>
        <p:spPr>
          <a:xfrm>
            <a:off x="1191103" y="5029200"/>
            <a:ext cx="6386989"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Oscar wins vs Ratings</a:t>
            </a:r>
          </a:p>
        </p:txBody>
      </p:sp>
      <p:pic>
        <p:nvPicPr>
          <p:cNvPr id="8" name="Picture 7">
            <a:extLst>
              <a:ext uri="{FF2B5EF4-FFF2-40B4-BE49-F238E27FC236}">
                <a16:creationId xmlns:a16="http://schemas.microsoft.com/office/drawing/2014/main" id="{CC4D9D25-3CED-4F4B-B138-C36CD72E7252}"/>
              </a:ext>
            </a:extLst>
          </p:cNvPr>
          <p:cNvPicPr>
            <a:picLocks noChangeAspect="1"/>
          </p:cNvPicPr>
          <p:nvPr/>
        </p:nvPicPr>
        <p:blipFill>
          <a:blip r:embed="rId2"/>
          <a:stretch>
            <a:fillRect/>
          </a:stretch>
        </p:blipFill>
        <p:spPr>
          <a:xfrm>
            <a:off x="10586416" y="377781"/>
            <a:ext cx="6881931" cy="4619705"/>
          </a:xfrm>
          <a:prstGeom prst="rect">
            <a:avLst/>
          </a:prstGeom>
        </p:spPr>
      </p:pic>
      <p:pic>
        <p:nvPicPr>
          <p:cNvPr id="10" name="Picture 9">
            <a:extLst>
              <a:ext uri="{FF2B5EF4-FFF2-40B4-BE49-F238E27FC236}">
                <a16:creationId xmlns:a16="http://schemas.microsoft.com/office/drawing/2014/main" id="{4B70DBA0-63EA-4A85-9242-B6239B6E4C11}"/>
              </a:ext>
            </a:extLst>
          </p:cNvPr>
          <p:cNvPicPr>
            <a:picLocks noChangeAspect="1"/>
          </p:cNvPicPr>
          <p:nvPr/>
        </p:nvPicPr>
        <p:blipFill>
          <a:blip r:embed="rId3"/>
          <a:stretch>
            <a:fillRect/>
          </a:stretch>
        </p:blipFill>
        <p:spPr>
          <a:xfrm>
            <a:off x="10586416" y="5365216"/>
            <a:ext cx="6881931" cy="45104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AutoShape 4"/>
          <p:cNvSpPr/>
          <p:nvPr/>
        </p:nvSpPr>
        <p:spPr>
          <a:xfrm rot="5400000">
            <a:off x="-771763" y="771762"/>
            <a:ext cx="10287003" cy="8743477"/>
          </a:xfrm>
          <a:prstGeom prst="rect">
            <a:avLst/>
          </a:prstGeom>
          <a:solidFill>
            <a:srgbClr val="5C96D0"/>
          </a:solidFill>
        </p:spPr>
      </p:sp>
      <p:sp>
        <p:nvSpPr>
          <p:cNvPr id="5" name="TextBox 5"/>
          <p:cNvSpPr txBox="1"/>
          <p:nvPr/>
        </p:nvSpPr>
        <p:spPr>
          <a:xfrm>
            <a:off x="190642" y="3752850"/>
            <a:ext cx="8362193" cy="1390650"/>
          </a:xfrm>
          <a:prstGeom prst="rect">
            <a:avLst/>
          </a:prstGeom>
        </p:spPr>
        <p:txBody>
          <a:bodyPr lIns="0" tIns="0" rIns="0" bIns="0" rtlCol="0" anchor="t">
            <a:spAutoFit/>
          </a:bodyPr>
          <a:lstStyle/>
          <a:p>
            <a:pPr algn="ctr">
              <a:lnSpc>
                <a:spcPts val="10800"/>
              </a:lnSpc>
              <a:spcBef>
                <a:spcPct val="0"/>
              </a:spcBef>
            </a:pPr>
            <a:r>
              <a:rPr lang="en-US" sz="9000">
                <a:solidFill>
                  <a:srgbClr val="F1F1F1"/>
                </a:solidFill>
                <a:latin typeface="Caladea Bold"/>
              </a:rPr>
              <a:t>GRAPHS</a:t>
            </a:r>
          </a:p>
        </p:txBody>
      </p:sp>
      <p:sp>
        <p:nvSpPr>
          <p:cNvPr id="6" name="TextBox 6"/>
          <p:cNvSpPr txBox="1"/>
          <p:nvPr/>
        </p:nvSpPr>
        <p:spPr>
          <a:xfrm>
            <a:off x="1028700" y="5029200"/>
            <a:ext cx="6750844"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Oscar losses vs Ratings</a:t>
            </a:r>
          </a:p>
        </p:txBody>
      </p:sp>
      <p:pic>
        <p:nvPicPr>
          <p:cNvPr id="8" name="Picture 7">
            <a:extLst>
              <a:ext uri="{FF2B5EF4-FFF2-40B4-BE49-F238E27FC236}">
                <a16:creationId xmlns:a16="http://schemas.microsoft.com/office/drawing/2014/main" id="{928C5CDC-B9B0-45FA-A960-0D1FB2168A1C}"/>
              </a:ext>
            </a:extLst>
          </p:cNvPr>
          <p:cNvPicPr>
            <a:picLocks noChangeAspect="1"/>
          </p:cNvPicPr>
          <p:nvPr/>
        </p:nvPicPr>
        <p:blipFill>
          <a:blip r:embed="rId2"/>
          <a:stretch>
            <a:fillRect/>
          </a:stretch>
        </p:blipFill>
        <p:spPr>
          <a:xfrm>
            <a:off x="10367072" y="381254"/>
            <a:ext cx="6899461" cy="4576172"/>
          </a:xfrm>
          <a:prstGeom prst="rect">
            <a:avLst/>
          </a:prstGeom>
        </p:spPr>
      </p:pic>
      <p:pic>
        <p:nvPicPr>
          <p:cNvPr id="10" name="Picture 9">
            <a:extLst>
              <a:ext uri="{FF2B5EF4-FFF2-40B4-BE49-F238E27FC236}">
                <a16:creationId xmlns:a16="http://schemas.microsoft.com/office/drawing/2014/main" id="{0B0C831C-B997-4038-8E19-64D201ABDC6D}"/>
              </a:ext>
            </a:extLst>
          </p:cNvPr>
          <p:cNvPicPr>
            <a:picLocks noChangeAspect="1"/>
          </p:cNvPicPr>
          <p:nvPr/>
        </p:nvPicPr>
        <p:blipFill>
          <a:blip r:embed="rId3"/>
          <a:stretch>
            <a:fillRect/>
          </a:stretch>
        </p:blipFill>
        <p:spPr>
          <a:xfrm>
            <a:off x="10400411" y="5321619"/>
            <a:ext cx="6899461" cy="45841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00" t="2403" r="900" b="3305"/>
          <a:stretch>
            <a:fillRect/>
          </a:stretch>
        </p:blipFill>
        <p:spPr>
          <a:xfrm>
            <a:off x="9721505" y="436419"/>
            <a:ext cx="7995612" cy="4707081"/>
          </a:xfrm>
          <a:prstGeom prst="rect">
            <a:avLst/>
          </a:prstGeom>
        </p:spPr>
      </p:pic>
      <p:pic>
        <p:nvPicPr>
          <p:cNvPr id="3" name="Picture 3"/>
          <p:cNvPicPr>
            <a:picLocks noChangeAspect="1"/>
          </p:cNvPicPr>
          <p:nvPr/>
        </p:nvPicPr>
        <p:blipFill>
          <a:blip r:embed="rId3"/>
          <a:srcRect l="586" t="3428" r="2065" b="3428"/>
          <a:stretch>
            <a:fillRect/>
          </a:stretch>
        </p:blipFill>
        <p:spPr>
          <a:xfrm>
            <a:off x="9632546" y="5786421"/>
            <a:ext cx="8173530" cy="4010055"/>
          </a:xfrm>
          <a:prstGeom prst="rect">
            <a:avLst/>
          </a:prstGeom>
        </p:spPr>
      </p:pic>
      <p:sp>
        <p:nvSpPr>
          <p:cNvPr id="4" name="AutoShape 4"/>
          <p:cNvSpPr/>
          <p:nvPr/>
        </p:nvSpPr>
        <p:spPr>
          <a:xfrm rot="5400000">
            <a:off x="-771763" y="771762"/>
            <a:ext cx="10287003" cy="8743477"/>
          </a:xfrm>
          <a:prstGeom prst="rect">
            <a:avLst/>
          </a:prstGeom>
          <a:solidFill>
            <a:srgbClr val="5C96D0"/>
          </a:solidFill>
        </p:spPr>
      </p:sp>
      <p:sp>
        <p:nvSpPr>
          <p:cNvPr id="5" name="TextBox 5"/>
          <p:cNvSpPr txBox="1"/>
          <p:nvPr/>
        </p:nvSpPr>
        <p:spPr>
          <a:xfrm>
            <a:off x="0" y="3752850"/>
            <a:ext cx="8362193" cy="1390650"/>
          </a:xfrm>
          <a:prstGeom prst="rect">
            <a:avLst/>
          </a:prstGeom>
        </p:spPr>
        <p:txBody>
          <a:bodyPr lIns="0" tIns="0" rIns="0" bIns="0" rtlCol="0" anchor="t">
            <a:spAutoFit/>
          </a:bodyPr>
          <a:lstStyle/>
          <a:p>
            <a:pPr algn="ctr">
              <a:lnSpc>
                <a:spcPts val="10800"/>
              </a:lnSpc>
              <a:spcBef>
                <a:spcPct val="0"/>
              </a:spcBef>
            </a:pPr>
            <a:r>
              <a:rPr lang="en-US" sz="9000">
                <a:solidFill>
                  <a:srgbClr val="F1F1F1"/>
                </a:solidFill>
                <a:latin typeface="Caladea Bold"/>
              </a:rPr>
              <a:t>GRAPHS</a:t>
            </a:r>
          </a:p>
        </p:txBody>
      </p:sp>
      <p:sp>
        <p:nvSpPr>
          <p:cNvPr id="6" name="TextBox 6"/>
          <p:cNvSpPr txBox="1"/>
          <p:nvPr/>
        </p:nvSpPr>
        <p:spPr>
          <a:xfrm>
            <a:off x="124660" y="5029200"/>
            <a:ext cx="8494157"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Oscar wins/losses vs Ratings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C96D0"/>
        </a:solidFill>
        <a:effectLst/>
      </p:bgPr>
    </p:bg>
    <p:spTree>
      <p:nvGrpSpPr>
        <p:cNvPr id="1" name=""/>
        <p:cNvGrpSpPr/>
        <p:nvPr/>
      </p:nvGrpSpPr>
      <p:grpSpPr>
        <a:xfrm>
          <a:off x="0" y="0"/>
          <a:ext cx="0" cy="0"/>
          <a:chOff x="0" y="0"/>
          <a:chExt cx="0" cy="0"/>
        </a:xfrm>
      </p:grpSpPr>
      <p:sp>
        <p:nvSpPr>
          <p:cNvPr id="2" name="TextBox 2"/>
          <p:cNvSpPr txBox="1"/>
          <p:nvPr/>
        </p:nvSpPr>
        <p:spPr>
          <a:xfrm>
            <a:off x="1028700" y="705625"/>
            <a:ext cx="15936248" cy="1390650"/>
          </a:xfrm>
          <a:prstGeom prst="rect">
            <a:avLst/>
          </a:prstGeom>
        </p:spPr>
        <p:txBody>
          <a:bodyPr lIns="0" tIns="0" rIns="0" bIns="0" rtlCol="0" anchor="t">
            <a:spAutoFit/>
          </a:bodyPr>
          <a:lstStyle/>
          <a:p>
            <a:pPr marL="0" lvl="0" indent="0">
              <a:lnSpc>
                <a:spcPts val="10800"/>
              </a:lnSpc>
              <a:spcBef>
                <a:spcPct val="0"/>
              </a:spcBef>
            </a:pPr>
            <a:r>
              <a:rPr lang="en-US" sz="9000">
                <a:solidFill>
                  <a:srgbClr val="F1F1F1"/>
                </a:solidFill>
                <a:latin typeface="Caladea Bold"/>
              </a:rPr>
              <a:t>INFERENCE </a:t>
            </a:r>
          </a:p>
        </p:txBody>
      </p:sp>
      <p:grpSp>
        <p:nvGrpSpPr>
          <p:cNvPr id="3" name="Group 3"/>
          <p:cNvGrpSpPr/>
          <p:nvPr/>
        </p:nvGrpSpPr>
        <p:grpSpPr>
          <a:xfrm>
            <a:off x="907828" y="9531840"/>
            <a:ext cx="1348520" cy="313616"/>
            <a:chOff x="0" y="0"/>
            <a:chExt cx="1798027" cy="418154"/>
          </a:xfrm>
        </p:grpSpPr>
        <p:sp>
          <p:nvSpPr>
            <p:cNvPr id="4" name="TextBox 4"/>
            <p:cNvSpPr txBox="1"/>
            <p:nvPr/>
          </p:nvSpPr>
          <p:spPr>
            <a:xfrm>
              <a:off x="0" y="-9525"/>
              <a:ext cx="1798027" cy="134086"/>
            </a:xfrm>
            <a:prstGeom prst="rect">
              <a:avLst/>
            </a:prstGeom>
          </p:spPr>
          <p:txBody>
            <a:bodyPr lIns="0" tIns="0" rIns="0" bIns="0" rtlCol="0" anchor="t">
              <a:spAutoFit/>
            </a:bodyPr>
            <a:lstStyle/>
            <a:p>
              <a:pPr marL="0" lvl="0" indent="0">
                <a:lnSpc>
                  <a:spcPts val="796"/>
                </a:lnSpc>
                <a:spcBef>
                  <a:spcPct val="0"/>
                </a:spcBef>
              </a:pPr>
              <a:endParaRPr/>
            </a:p>
          </p:txBody>
        </p:sp>
        <p:sp>
          <p:nvSpPr>
            <p:cNvPr id="5" name="TextBox 5"/>
            <p:cNvSpPr txBox="1"/>
            <p:nvPr/>
          </p:nvSpPr>
          <p:spPr>
            <a:xfrm>
              <a:off x="0" y="302684"/>
              <a:ext cx="1798027" cy="115471"/>
            </a:xfrm>
            <a:prstGeom prst="rect">
              <a:avLst/>
            </a:prstGeom>
          </p:spPr>
          <p:txBody>
            <a:bodyPr lIns="0" tIns="0" rIns="0" bIns="0" rtlCol="0" anchor="t">
              <a:spAutoFit/>
            </a:bodyPr>
            <a:lstStyle/>
            <a:p>
              <a:pPr>
                <a:lnSpc>
                  <a:spcPts val="759"/>
                </a:lnSpc>
              </a:pPr>
              <a:endParaRPr/>
            </a:p>
          </p:txBody>
        </p:sp>
      </p:grpSp>
      <p:sp>
        <p:nvSpPr>
          <p:cNvPr id="6" name="TextBox 6"/>
          <p:cNvSpPr txBox="1"/>
          <p:nvPr/>
        </p:nvSpPr>
        <p:spPr>
          <a:xfrm>
            <a:off x="10005813" y="3363299"/>
            <a:ext cx="7253487" cy="1584960"/>
          </a:xfrm>
          <a:prstGeom prst="rect">
            <a:avLst/>
          </a:prstGeom>
        </p:spPr>
        <p:txBody>
          <a:bodyPr lIns="0" tIns="0" rIns="0" bIns="0" rtlCol="0" anchor="t">
            <a:spAutoFit/>
          </a:bodyPr>
          <a:lstStyle/>
          <a:p>
            <a:pPr marL="0" lvl="0" indent="0">
              <a:lnSpc>
                <a:spcPts val="6286"/>
              </a:lnSpc>
              <a:spcBef>
                <a:spcPct val="0"/>
              </a:spcBef>
            </a:pPr>
            <a:r>
              <a:rPr lang="en-US" sz="5239">
                <a:solidFill>
                  <a:srgbClr val="F1F1F1"/>
                </a:solidFill>
                <a:latin typeface="Caladea Bold"/>
              </a:rPr>
              <a:t>Between Oscar losses and Rating</a:t>
            </a:r>
          </a:p>
        </p:txBody>
      </p:sp>
      <p:sp>
        <p:nvSpPr>
          <p:cNvPr id="7" name="TextBox 7"/>
          <p:cNvSpPr txBox="1"/>
          <p:nvPr/>
        </p:nvSpPr>
        <p:spPr>
          <a:xfrm>
            <a:off x="10005813" y="5813027"/>
            <a:ext cx="6599667" cy="3718814"/>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Movies in the average rating categories (6.1-7.0 and 7.1-8.0) are less likely to win an Oscar than movies in the highest rating category. This implies that even higher rated movies can be snubbed at the Academy awards despite its rating score. But lower rated movies are most likely not to win an Oscar. </a:t>
            </a:r>
          </a:p>
        </p:txBody>
      </p:sp>
      <p:sp>
        <p:nvSpPr>
          <p:cNvPr id="8" name="AutoShape 8"/>
          <p:cNvSpPr/>
          <p:nvPr/>
        </p:nvSpPr>
        <p:spPr>
          <a:xfrm>
            <a:off x="605646" y="5369335"/>
            <a:ext cx="6841412" cy="0"/>
          </a:xfrm>
          <a:prstGeom prst="line">
            <a:avLst/>
          </a:prstGeom>
          <a:ln w="19050" cap="rnd">
            <a:solidFill>
              <a:srgbClr val="F1F1F1"/>
            </a:solidFill>
            <a:prstDash val="sysDot"/>
            <a:headEnd type="none" w="sm" len="sm"/>
            <a:tailEnd type="none" w="sm" len="sm"/>
          </a:ln>
        </p:spPr>
      </p:sp>
      <p:sp>
        <p:nvSpPr>
          <p:cNvPr id="9" name="AutoShape 9"/>
          <p:cNvSpPr/>
          <p:nvPr/>
        </p:nvSpPr>
        <p:spPr>
          <a:xfrm>
            <a:off x="55" y="2837686"/>
            <a:ext cx="18287945" cy="0"/>
          </a:xfrm>
          <a:prstGeom prst="line">
            <a:avLst/>
          </a:prstGeom>
          <a:ln w="19050" cap="rnd">
            <a:solidFill>
              <a:srgbClr val="F1F1F1"/>
            </a:solidFill>
            <a:prstDash val="sysDot"/>
            <a:headEnd type="none" w="sm" len="sm"/>
            <a:tailEnd type="none" w="sm" len="sm"/>
          </a:ln>
        </p:spPr>
      </p:sp>
      <p:sp>
        <p:nvSpPr>
          <p:cNvPr id="10" name="TextBox 10"/>
          <p:cNvSpPr txBox="1"/>
          <p:nvPr/>
        </p:nvSpPr>
        <p:spPr>
          <a:xfrm>
            <a:off x="605646" y="5813027"/>
            <a:ext cx="6599667" cy="1381468"/>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74% of the movies that won an Oscar are in the average rating categories (6.1-7.0 and 7.1-8.0)</a:t>
            </a:r>
          </a:p>
        </p:txBody>
      </p:sp>
      <p:sp>
        <p:nvSpPr>
          <p:cNvPr id="11" name="AutoShape 11"/>
          <p:cNvSpPr/>
          <p:nvPr/>
        </p:nvSpPr>
        <p:spPr>
          <a:xfrm>
            <a:off x="9884941" y="5350285"/>
            <a:ext cx="6841412" cy="0"/>
          </a:xfrm>
          <a:prstGeom prst="line">
            <a:avLst/>
          </a:prstGeom>
          <a:ln w="19050" cap="rnd">
            <a:solidFill>
              <a:srgbClr val="F1F1F1"/>
            </a:solidFill>
            <a:prstDash val="sysDot"/>
            <a:headEnd type="none" w="sm" len="sm"/>
            <a:tailEnd type="none" w="sm" len="sm"/>
          </a:ln>
        </p:spPr>
      </p:sp>
      <p:sp>
        <p:nvSpPr>
          <p:cNvPr id="12" name="TextBox 12"/>
          <p:cNvSpPr txBox="1"/>
          <p:nvPr/>
        </p:nvSpPr>
        <p:spPr>
          <a:xfrm>
            <a:off x="605646" y="3353774"/>
            <a:ext cx="6720539" cy="1624965"/>
          </a:xfrm>
          <a:prstGeom prst="rect">
            <a:avLst/>
          </a:prstGeom>
        </p:spPr>
        <p:txBody>
          <a:bodyPr lIns="0" tIns="0" rIns="0" bIns="0" rtlCol="0" anchor="t">
            <a:spAutoFit/>
          </a:bodyPr>
          <a:lstStyle/>
          <a:p>
            <a:pPr marL="0" lvl="0" indent="0">
              <a:lnSpc>
                <a:spcPts val="6391"/>
              </a:lnSpc>
              <a:spcBef>
                <a:spcPct val="0"/>
              </a:spcBef>
            </a:pPr>
            <a:r>
              <a:rPr lang="en-US" sz="5326">
                <a:solidFill>
                  <a:srgbClr val="F1F1F1"/>
                </a:solidFill>
                <a:latin typeface="Caladea Bold"/>
              </a:rPr>
              <a:t>Between Oscar wins and Rating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rot="5400000">
            <a:off x="-1608228" y="1580030"/>
            <a:ext cx="10287000" cy="7126940"/>
          </a:xfrm>
          <a:prstGeom prst="rect">
            <a:avLst/>
          </a:prstGeom>
          <a:solidFill>
            <a:srgbClr val="5C96D0"/>
          </a:solidFill>
        </p:spPr>
      </p:sp>
      <p:pic>
        <p:nvPicPr>
          <p:cNvPr id="3" name="Picture 3"/>
          <p:cNvPicPr>
            <a:picLocks noChangeAspect="1"/>
          </p:cNvPicPr>
          <p:nvPr/>
        </p:nvPicPr>
        <p:blipFill>
          <a:blip r:embed="rId2"/>
          <a:srcRect/>
          <a:stretch>
            <a:fillRect/>
          </a:stretch>
        </p:blipFill>
        <p:spPr>
          <a:xfrm>
            <a:off x="7688170" y="282897"/>
            <a:ext cx="9771746" cy="5104051"/>
          </a:xfrm>
          <a:prstGeom prst="rect">
            <a:avLst/>
          </a:prstGeom>
        </p:spPr>
      </p:pic>
      <p:sp>
        <p:nvSpPr>
          <p:cNvPr id="5" name="TextBox 5"/>
          <p:cNvSpPr txBox="1"/>
          <p:nvPr/>
        </p:nvSpPr>
        <p:spPr>
          <a:xfrm>
            <a:off x="-617627" y="3912870"/>
            <a:ext cx="8362193" cy="1230630"/>
          </a:xfrm>
          <a:prstGeom prst="rect">
            <a:avLst/>
          </a:prstGeom>
        </p:spPr>
        <p:txBody>
          <a:bodyPr lIns="0" tIns="0" rIns="0" bIns="0" rtlCol="0" anchor="t">
            <a:spAutoFit/>
          </a:bodyPr>
          <a:lstStyle/>
          <a:p>
            <a:pPr algn="ctr">
              <a:lnSpc>
                <a:spcPts val="9600"/>
              </a:lnSpc>
              <a:spcBef>
                <a:spcPct val="0"/>
              </a:spcBef>
            </a:pPr>
            <a:r>
              <a:rPr lang="en-US" sz="8000" dirty="0">
                <a:solidFill>
                  <a:srgbClr val="F1F1F1"/>
                </a:solidFill>
                <a:latin typeface="Caladea Bold"/>
              </a:rPr>
              <a:t>GRAPHS</a:t>
            </a:r>
          </a:p>
        </p:txBody>
      </p:sp>
      <p:sp>
        <p:nvSpPr>
          <p:cNvPr id="6" name="TextBox 6"/>
          <p:cNvSpPr txBox="1"/>
          <p:nvPr/>
        </p:nvSpPr>
        <p:spPr>
          <a:xfrm>
            <a:off x="93601" y="5143500"/>
            <a:ext cx="6883341" cy="1618839"/>
          </a:xfrm>
          <a:prstGeom prst="rect">
            <a:avLst/>
          </a:prstGeom>
        </p:spPr>
        <p:txBody>
          <a:bodyPr wrap="square" lIns="0" tIns="0" rIns="0" bIns="0" rtlCol="0" anchor="t">
            <a:spAutoFit/>
          </a:bodyPr>
          <a:lstStyle/>
          <a:p>
            <a:pPr algn="ctr">
              <a:lnSpc>
                <a:spcPts val="6478"/>
              </a:lnSpc>
            </a:pPr>
            <a:r>
              <a:rPr lang="en-US" sz="4627" dirty="0">
                <a:solidFill>
                  <a:srgbClr val="F1F1F1"/>
                </a:solidFill>
                <a:latin typeface="Caladea Bold"/>
              </a:rPr>
              <a:t>Oscar wins/losses vs Genre</a:t>
            </a:r>
          </a:p>
        </p:txBody>
      </p:sp>
      <p:graphicFrame>
        <p:nvGraphicFramePr>
          <p:cNvPr id="7" name="Chart 6">
            <a:extLst>
              <a:ext uri="{FF2B5EF4-FFF2-40B4-BE49-F238E27FC236}">
                <a16:creationId xmlns:a16="http://schemas.microsoft.com/office/drawing/2014/main" id="{ADA3B90D-F9CB-4719-9467-DB97A847F47A}"/>
              </a:ext>
            </a:extLst>
          </p:cNvPr>
          <p:cNvGraphicFramePr>
            <a:graphicFrameLocks/>
          </p:cNvGraphicFramePr>
          <p:nvPr>
            <p:extLst>
              <p:ext uri="{D42A27DB-BD31-4B8C-83A1-F6EECF244321}">
                <p14:modId xmlns:p14="http://schemas.microsoft.com/office/powerpoint/2010/main" val="2355561063"/>
              </p:ext>
            </p:extLst>
          </p:nvPr>
        </p:nvGraphicFramePr>
        <p:xfrm>
          <a:off x="7688170" y="5658682"/>
          <a:ext cx="9771746" cy="434542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C96D0"/>
        </a:solidFill>
        <a:effectLst/>
      </p:bgPr>
    </p:bg>
    <p:spTree>
      <p:nvGrpSpPr>
        <p:cNvPr id="1" name=""/>
        <p:cNvGrpSpPr/>
        <p:nvPr/>
      </p:nvGrpSpPr>
      <p:grpSpPr>
        <a:xfrm>
          <a:off x="0" y="0"/>
          <a:ext cx="0" cy="0"/>
          <a:chOff x="0" y="0"/>
          <a:chExt cx="0" cy="0"/>
        </a:xfrm>
      </p:grpSpPr>
      <p:sp>
        <p:nvSpPr>
          <p:cNvPr id="2" name="TextBox 2"/>
          <p:cNvSpPr txBox="1"/>
          <p:nvPr/>
        </p:nvSpPr>
        <p:spPr>
          <a:xfrm>
            <a:off x="1028700" y="705625"/>
            <a:ext cx="15936248" cy="1390650"/>
          </a:xfrm>
          <a:prstGeom prst="rect">
            <a:avLst/>
          </a:prstGeom>
        </p:spPr>
        <p:txBody>
          <a:bodyPr lIns="0" tIns="0" rIns="0" bIns="0" rtlCol="0" anchor="t">
            <a:spAutoFit/>
          </a:bodyPr>
          <a:lstStyle/>
          <a:p>
            <a:pPr marL="0" lvl="0" indent="0">
              <a:lnSpc>
                <a:spcPts val="10800"/>
              </a:lnSpc>
              <a:spcBef>
                <a:spcPct val="0"/>
              </a:spcBef>
            </a:pPr>
            <a:r>
              <a:rPr lang="en-US" sz="9000">
                <a:solidFill>
                  <a:srgbClr val="F1F1F1"/>
                </a:solidFill>
                <a:latin typeface="Caladea Bold"/>
              </a:rPr>
              <a:t>INFERENCE </a:t>
            </a:r>
          </a:p>
        </p:txBody>
      </p:sp>
      <p:grpSp>
        <p:nvGrpSpPr>
          <p:cNvPr id="3" name="Group 3"/>
          <p:cNvGrpSpPr/>
          <p:nvPr/>
        </p:nvGrpSpPr>
        <p:grpSpPr>
          <a:xfrm>
            <a:off x="907828" y="9531840"/>
            <a:ext cx="1348520" cy="313616"/>
            <a:chOff x="0" y="0"/>
            <a:chExt cx="1798027" cy="418154"/>
          </a:xfrm>
        </p:grpSpPr>
        <p:sp>
          <p:nvSpPr>
            <p:cNvPr id="4" name="TextBox 4"/>
            <p:cNvSpPr txBox="1"/>
            <p:nvPr/>
          </p:nvSpPr>
          <p:spPr>
            <a:xfrm>
              <a:off x="0" y="-9525"/>
              <a:ext cx="1798027" cy="134086"/>
            </a:xfrm>
            <a:prstGeom prst="rect">
              <a:avLst/>
            </a:prstGeom>
          </p:spPr>
          <p:txBody>
            <a:bodyPr lIns="0" tIns="0" rIns="0" bIns="0" rtlCol="0" anchor="t">
              <a:spAutoFit/>
            </a:bodyPr>
            <a:lstStyle/>
            <a:p>
              <a:pPr marL="0" lvl="0" indent="0">
                <a:lnSpc>
                  <a:spcPts val="796"/>
                </a:lnSpc>
                <a:spcBef>
                  <a:spcPct val="0"/>
                </a:spcBef>
              </a:pPr>
              <a:endParaRPr/>
            </a:p>
          </p:txBody>
        </p:sp>
        <p:sp>
          <p:nvSpPr>
            <p:cNvPr id="5" name="TextBox 5"/>
            <p:cNvSpPr txBox="1"/>
            <p:nvPr/>
          </p:nvSpPr>
          <p:spPr>
            <a:xfrm>
              <a:off x="0" y="302684"/>
              <a:ext cx="1798027" cy="115471"/>
            </a:xfrm>
            <a:prstGeom prst="rect">
              <a:avLst/>
            </a:prstGeom>
          </p:spPr>
          <p:txBody>
            <a:bodyPr lIns="0" tIns="0" rIns="0" bIns="0" rtlCol="0" anchor="t">
              <a:spAutoFit/>
            </a:bodyPr>
            <a:lstStyle/>
            <a:p>
              <a:pPr>
                <a:lnSpc>
                  <a:spcPts val="759"/>
                </a:lnSpc>
              </a:pPr>
              <a:endParaRPr/>
            </a:p>
          </p:txBody>
        </p:sp>
      </p:grpSp>
      <p:sp>
        <p:nvSpPr>
          <p:cNvPr id="6" name="TextBox 6"/>
          <p:cNvSpPr txBox="1"/>
          <p:nvPr/>
        </p:nvSpPr>
        <p:spPr>
          <a:xfrm>
            <a:off x="10005813" y="3363299"/>
            <a:ext cx="7253487" cy="1584960"/>
          </a:xfrm>
          <a:prstGeom prst="rect">
            <a:avLst/>
          </a:prstGeom>
        </p:spPr>
        <p:txBody>
          <a:bodyPr lIns="0" tIns="0" rIns="0" bIns="0" rtlCol="0" anchor="t">
            <a:spAutoFit/>
          </a:bodyPr>
          <a:lstStyle/>
          <a:p>
            <a:pPr marL="0" lvl="0" indent="0">
              <a:lnSpc>
                <a:spcPts val="6286"/>
              </a:lnSpc>
              <a:spcBef>
                <a:spcPct val="0"/>
              </a:spcBef>
            </a:pPr>
            <a:r>
              <a:rPr lang="en-US" sz="5239">
                <a:solidFill>
                  <a:srgbClr val="F1F1F1"/>
                </a:solidFill>
                <a:latin typeface="Caladea Bold"/>
              </a:rPr>
              <a:t>Between Oscar losses and Genre</a:t>
            </a:r>
          </a:p>
        </p:txBody>
      </p:sp>
      <p:sp>
        <p:nvSpPr>
          <p:cNvPr id="7" name="TextBox 7"/>
          <p:cNvSpPr txBox="1"/>
          <p:nvPr/>
        </p:nvSpPr>
        <p:spPr>
          <a:xfrm>
            <a:off x="10005813" y="5813027"/>
            <a:ext cx="6599667" cy="2324354"/>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Only 22% of the movies made per year are from the genre Sci-Fi, Fantasy/Romance, History/War, Biography and Music. Hence, the likelihood of them winning an Oscar is also very less.</a:t>
            </a:r>
          </a:p>
        </p:txBody>
      </p:sp>
      <p:sp>
        <p:nvSpPr>
          <p:cNvPr id="8" name="AutoShape 8"/>
          <p:cNvSpPr/>
          <p:nvPr/>
        </p:nvSpPr>
        <p:spPr>
          <a:xfrm>
            <a:off x="605646" y="5369335"/>
            <a:ext cx="6841412" cy="0"/>
          </a:xfrm>
          <a:prstGeom prst="line">
            <a:avLst/>
          </a:prstGeom>
          <a:ln w="19050" cap="rnd">
            <a:solidFill>
              <a:srgbClr val="F1F1F1"/>
            </a:solidFill>
            <a:prstDash val="sysDot"/>
            <a:headEnd type="none" w="sm" len="sm"/>
            <a:tailEnd type="none" w="sm" len="sm"/>
          </a:ln>
        </p:spPr>
      </p:sp>
      <p:sp>
        <p:nvSpPr>
          <p:cNvPr id="9" name="AutoShape 9"/>
          <p:cNvSpPr/>
          <p:nvPr/>
        </p:nvSpPr>
        <p:spPr>
          <a:xfrm>
            <a:off x="55" y="2837686"/>
            <a:ext cx="18287945" cy="0"/>
          </a:xfrm>
          <a:prstGeom prst="line">
            <a:avLst/>
          </a:prstGeom>
          <a:ln w="19050" cap="rnd">
            <a:solidFill>
              <a:srgbClr val="F1F1F1"/>
            </a:solidFill>
            <a:prstDash val="sysDot"/>
            <a:headEnd type="none" w="sm" len="sm"/>
            <a:tailEnd type="none" w="sm" len="sm"/>
          </a:ln>
        </p:spPr>
      </p:sp>
      <p:sp>
        <p:nvSpPr>
          <p:cNvPr id="10" name="TextBox 10"/>
          <p:cNvSpPr txBox="1"/>
          <p:nvPr/>
        </p:nvSpPr>
        <p:spPr>
          <a:xfrm>
            <a:off x="605646" y="5813027"/>
            <a:ext cx="7114025" cy="3279424"/>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Movies of the genre Drama/Family/Animation (37%), followed by Action/Adventure (20%) are more likely to win an Oscar than movies of other genre categories. This may be due to the reason that most movies are made under these genres to pander more towards a general audience.</a:t>
            </a:r>
          </a:p>
        </p:txBody>
      </p:sp>
      <p:sp>
        <p:nvSpPr>
          <p:cNvPr id="11" name="AutoShape 11"/>
          <p:cNvSpPr/>
          <p:nvPr/>
        </p:nvSpPr>
        <p:spPr>
          <a:xfrm>
            <a:off x="9884941" y="5350285"/>
            <a:ext cx="6841412" cy="0"/>
          </a:xfrm>
          <a:prstGeom prst="line">
            <a:avLst/>
          </a:prstGeom>
          <a:ln w="19050" cap="rnd">
            <a:solidFill>
              <a:srgbClr val="F1F1F1"/>
            </a:solidFill>
            <a:prstDash val="sysDot"/>
            <a:headEnd type="none" w="sm" len="sm"/>
            <a:tailEnd type="none" w="sm" len="sm"/>
          </a:ln>
        </p:spPr>
      </p:sp>
      <p:sp>
        <p:nvSpPr>
          <p:cNvPr id="12" name="TextBox 12"/>
          <p:cNvSpPr txBox="1"/>
          <p:nvPr/>
        </p:nvSpPr>
        <p:spPr>
          <a:xfrm>
            <a:off x="605646" y="3353774"/>
            <a:ext cx="6720539" cy="1624965"/>
          </a:xfrm>
          <a:prstGeom prst="rect">
            <a:avLst/>
          </a:prstGeom>
        </p:spPr>
        <p:txBody>
          <a:bodyPr lIns="0" tIns="0" rIns="0" bIns="0" rtlCol="0" anchor="t">
            <a:spAutoFit/>
          </a:bodyPr>
          <a:lstStyle/>
          <a:p>
            <a:pPr marL="0" lvl="0" indent="0">
              <a:lnSpc>
                <a:spcPts val="6391"/>
              </a:lnSpc>
              <a:spcBef>
                <a:spcPct val="0"/>
              </a:spcBef>
            </a:pPr>
            <a:r>
              <a:rPr lang="en-US" sz="5326">
                <a:solidFill>
                  <a:srgbClr val="F1F1F1"/>
                </a:solidFill>
                <a:latin typeface="Caladea Bold"/>
              </a:rPr>
              <a:t>Between Oscar wins and Genre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9FB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5243760" cy="2238102"/>
            <a:chOff x="0" y="0"/>
            <a:chExt cx="20325013" cy="2984136"/>
          </a:xfrm>
        </p:grpSpPr>
        <p:sp>
          <p:nvSpPr>
            <p:cNvPr id="3" name="TextBox 3"/>
            <p:cNvSpPr txBox="1"/>
            <p:nvPr/>
          </p:nvSpPr>
          <p:spPr>
            <a:xfrm>
              <a:off x="0" y="-19050"/>
              <a:ext cx="20325013" cy="1847850"/>
            </a:xfrm>
            <a:prstGeom prst="rect">
              <a:avLst/>
            </a:prstGeom>
          </p:spPr>
          <p:txBody>
            <a:bodyPr lIns="0" tIns="0" rIns="0" bIns="0" rtlCol="0" anchor="t">
              <a:spAutoFit/>
            </a:bodyPr>
            <a:lstStyle/>
            <a:p>
              <a:pPr marL="0" lvl="0" indent="0" algn="l">
                <a:lnSpc>
                  <a:spcPts val="10800"/>
                </a:lnSpc>
                <a:spcBef>
                  <a:spcPct val="0"/>
                </a:spcBef>
              </a:pPr>
              <a:r>
                <a:rPr lang="en-US" sz="9000" u="none">
                  <a:solidFill>
                    <a:srgbClr val="141414"/>
                  </a:solidFill>
                  <a:latin typeface="Caladea Bold"/>
                </a:rPr>
                <a:t>Overview</a:t>
              </a:r>
            </a:p>
          </p:txBody>
        </p:sp>
        <p:sp>
          <p:nvSpPr>
            <p:cNvPr id="4" name="TextBox 4"/>
            <p:cNvSpPr txBox="1"/>
            <p:nvPr/>
          </p:nvSpPr>
          <p:spPr>
            <a:xfrm>
              <a:off x="0" y="2326911"/>
              <a:ext cx="16413413" cy="657225"/>
            </a:xfrm>
            <a:prstGeom prst="rect">
              <a:avLst/>
            </a:prstGeom>
          </p:spPr>
          <p:txBody>
            <a:bodyPr lIns="0" tIns="0" rIns="0" bIns="0" rtlCol="0" anchor="t">
              <a:spAutoFit/>
            </a:bodyPr>
            <a:lstStyle/>
            <a:p>
              <a:pPr marL="0" lvl="0" indent="0" algn="l">
                <a:lnSpc>
                  <a:spcPts val="3900"/>
                </a:lnSpc>
                <a:spcBef>
                  <a:spcPct val="0"/>
                </a:spcBef>
              </a:pPr>
              <a:endParaRPr/>
            </a:p>
          </p:txBody>
        </p:sp>
      </p:grpSp>
      <p:grpSp>
        <p:nvGrpSpPr>
          <p:cNvPr id="5" name="Group 5"/>
          <p:cNvGrpSpPr/>
          <p:nvPr/>
        </p:nvGrpSpPr>
        <p:grpSpPr>
          <a:xfrm>
            <a:off x="4005081" y="4930538"/>
            <a:ext cx="6120718" cy="3752257"/>
            <a:chOff x="0" y="0"/>
            <a:chExt cx="8160958" cy="5003009"/>
          </a:xfrm>
        </p:grpSpPr>
        <p:sp>
          <p:nvSpPr>
            <p:cNvPr id="6" name="AutoShape 6"/>
            <p:cNvSpPr/>
            <p:nvPr/>
          </p:nvSpPr>
          <p:spPr>
            <a:xfrm>
              <a:off x="0" y="0"/>
              <a:ext cx="8160958" cy="0"/>
            </a:xfrm>
            <a:prstGeom prst="line">
              <a:avLst/>
            </a:prstGeom>
            <a:ln w="25400" cap="rnd">
              <a:solidFill>
                <a:srgbClr val="141414"/>
              </a:solidFill>
              <a:prstDash val="sysDot"/>
              <a:headEnd type="none" w="sm" len="sm"/>
              <a:tailEnd type="none" w="sm" len="sm"/>
            </a:ln>
          </p:spPr>
        </p:sp>
        <p:sp>
          <p:nvSpPr>
            <p:cNvPr id="7" name="AutoShape 7"/>
            <p:cNvSpPr/>
            <p:nvPr/>
          </p:nvSpPr>
          <p:spPr>
            <a:xfrm>
              <a:off x="0" y="993490"/>
              <a:ext cx="8160958" cy="0"/>
            </a:xfrm>
            <a:prstGeom prst="line">
              <a:avLst/>
            </a:prstGeom>
            <a:ln w="25400" cap="rnd">
              <a:solidFill>
                <a:srgbClr val="141414"/>
              </a:solidFill>
              <a:prstDash val="sysDot"/>
              <a:headEnd type="none" w="sm" len="sm"/>
              <a:tailEnd type="none" w="sm" len="sm"/>
            </a:ln>
          </p:spPr>
        </p:sp>
        <p:sp>
          <p:nvSpPr>
            <p:cNvPr id="8" name="AutoShape 8"/>
            <p:cNvSpPr/>
            <p:nvPr/>
          </p:nvSpPr>
          <p:spPr>
            <a:xfrm>
              <a:off x="0" y="1989520"/>
              <a:ext cx="8160958" cy="0"/>
            </a:xfrm>
            <a:prstGeom prst="line">
              <a:avLst/>
            </a:prstGeom>
            <a:ln w="25400" cap="rnd">
              <a:solidFill>
                <a:srgbClr val="141414"/>
              </a:solidFill>
              <a:prstDash val="sysDot"/>
              <a:headEnd type="none" w="sm" len="sm"/>
              <a:tailEnd type="none" w="sm" len="sm"/>
            </a:ln>
          </p:spPr>
        </p:sp>
        <p:sp>
          <p:nvSpPr>
            <p:cNvPr id="9" name="AutoShape 9"/>
            <p:cNvSpPr/>
            <p:nvPr/>
          </p:nvSpPr>
          <p:spPr>
            <a:xfrm>
              <a:off x="0" y="2985550"/>
              <a:ext cx="8160958" cy="0"/>
            </a:xfrm>
            <a:prstGeom prst="line">
              <a:avLst/>
            </a:prstGeom>
            <a:ln w="25400" cap="rnd">
              <a:solidFill>
                <a:srgbClr val="141414"/>
              </a:solidFill>
              <a:prstDash val="sysDot"/>
              <a:headEnd type="none" w="sm" len="sm"/>
              <a:tailEnd type="none" w="sm" len="sm"/>
            </a:ln>
          </p:spPr>
        </p:sp>
        <p:sp>
          <p:nvSpPr>
            <p:cNvPr id="10" name="AutoShape 10"/>
            <p:cNvSpPr/>
            <p:nvPr/>
          </p:nvSpPr>
          <p:spPr>
            <a:xfrm>
              <a:off x="0" y="3981579"/>
              <a:ext cx="8160958" cy="0"/>
            </a:xfrm>
            <a:prstGeom prst="line">
              <a:avLst/>
            </a:prstGeom>
            <a:ln w="25400" cap="rnd">
              <a:solidFill>
                <a:srgbClr val="141414"/>
              </a:solidFill>
              <a:prstDash val="sysDot"/>
              <a:headEnd type="none" w="sm" len="sm"/>
              <a:tailEnd type="none" w="sm" len="sm"/>
            </a:ln>
          </p:spPr>
        </p:sp>
        <p:sp>
          <p:nvSpPr>
            <p:cNvPr id="11" name="AutoShape 11"/>
            <p:cNvSpPr/>
            <p:nvPr/>
          </p:nvSpPr>
          <p:spPr>
            <a:xfrm>
              <a:off x="0" y="4977609"/>
              <a:ext cx="8160958" cy="0"/>
            </a:xfrm>
            <a:prstGeom prst="line">
              <a:avLst/>
            </a:prstGeom>
            <a:ln w="25400" cap="rnd">
              <a:solidFill>
                <a:srgbClr val="141414"/>
              </a:solidFill>
              <a:prstDash val="sysDot"/>
              <a:headEnd type="none" w="sm" len="sm"/>
              <a:tailEnd type="none" w="sm" len="sm"/>
            </a:ln>
          </p:spPr>
        </p:sp>
        <p:sp>
          <p:nvSpPr>
            <p:cNvPr id="12" name="TextBox 12"/>
            <p:cNvSpPr txBox="1"/>
            <p:nvPr/>
          </p:nvSpPr>
          <p:spPr>
            <a:xfrm>
              <a:off x="0" y="152490"/>
              <a:ext cx="7314207" cy="594699"/>
            </a:xfrm>
            <a:prstGeom prst="rect">
              <a:avLst/>
            </a:prstGeom>
          </p:spPr>
          <p:txBody>
            <a:bodyPr lIns="0" tIns="0" rIns="0" bIns="0" rtlCol="0" anchor="t">
              <a:spAutoFit/>
            </a:bodyPr>
            <a:lstStyle/>
            <a:p>
              <a:pPr>
                <a:lnSpc>
                  <a:spcPts val="3718"/>
                </a:lnSpc>
              </a:pPr>
              <a:r>
                <a:rPr lang="en-US" sz="2600">
                  <a:solidFill>
                    <a:srgbClr val="141414"/>
                  </a:solidFill>
                  <a:latin typeface="Public Sans"/>
                </a:rPr>
                <a:t>Introduction to the topic</a:t>
              </a:r>
            </a:p>
          </p:txBody>
        </p:sp>
      </p:grpSp>
      <p:grpSp>
        <p:nvGrpSpPr>
          <p:cNvPr id="13" name="Group 13"/>
          <p:cNvGrpSpPr/>
          <p:nvPr/>
        </p:nvGrpSpPr>
        <p:grpSpPr>
          <a:xfrm>
            <a:off x="11138582" y="4928633"/>
            <a:ext cx="6120718" cy="3754162"/>
            <a:chOff x="0" y="0"/>
            <a:chExt cx="8160958" cy="5005549"/>
          </a:xfrm>
        </p:grpSpPr>
        <p:sp>
          <p:nvSpPr>
            <p:cNvPr id="14" name="AutoShape 14"/>
            <p:cNvSpPr/>
            <p:nvPr/>
          </p:nvSpPr>
          <p:spPr>
            <a:xfrm>
              <a:off x="0" y="0"/>
              <a:ext cx="8160958" cy="0"/>
            </a:xfrm>
            <a:prstGeom prst="line">
              <a:avLst/>
            </a:prstGeom>
            <a:ln w="25400" cap="rnd">
              <a:solidFill>
                <a:srgbClr val="141414"/>
              </a:solidFill>
              <a:prstDash val="sysDot"/>
              <a:headEnd type="none" w="sm" len="sm"/>
              <a:tailEnd type="none" w="sm" len="sm"/>
            </a:ln>
          </p:spPr>
        </p:sp>
        <p:sp>
          <p:nvSpPr>
            <p:cNvPr id="15" name="AutoShape 15"/>
            <p:cNvSpPr/>
            <p:nvPr/>
          </p:nvSpPr>
          <p:spPr>
            <a:xfrm>
              <a:off x="0" y="996030"/>
              <a:ext cx="8160958" cy="0"/>
            </a:xfrm>
            <a:prstGeom prst="line">
              <a:avLst/>
            </a:prstGeom>
            <a:ln w="25400" cap="rnd">
              <a:solidFill>
                <a:srgbClr val="141414"/>
              </a:solidFill>
              <a:prstDash val="sysDot"/>
              <a:headEnd type="none" w="sm" len="sm"/>
              <a:tailEnd type="none" w="sm" len="sm"/>
            </a:ln>
          </p:spPr>
        </p:sp>
        <p:sp>
          <p:nvSpPr>
            <p:cNvPr id="16" name="AutoShape 16"/>
            <p:cNvSpPr/>
            <p:nvPr/>
          </p:nvSpPr>
          <p:spPr>
            <a:xfrm>
              <a:off x="0" y="1992060"/>
              <a:ext cx="8160958" cy="0"/>
            </a:xfrm>
            <a:prstGeom prst="line">
              <a:avLst/>
            </a:prstGeom>
            <a:ln w="25400" cap="rnd">
              <a:solidFill>
                <a:srgbClr val="141414"/>
              </a:solidFill>
              <a:prstDash val="sysDot"/>
              <a:headEnd type="none" w="sm" len="sm"/>
              <a:tailEnd type="none" w="sm" len="sm"/>
            </a:ln>
          </p:spPr>
        </p:sp>
        <p:sp>
          <p:nvSpPr>
            <p:cNvPr id="17" name="AutoShape 17"/>
            <p:cNvSpPr/>
            <p:nvPr/>
          </p:nvSpPr>
          <p:spPr>
            <a:xfrm>
              <a:off x="0" y="2988090"/>
              <a:ext cx="8160958" cy="0"/>
            </a:xfrm>
            <a:prstGeom prst="line">
              <a:avLst/>
            </a:prstGeom>
            <a:ln w="25400" cap="rnd">
              <a:solidFill>
                <a:srgbClr val="141414"/>
              </a:solidFill>
              <a:prstDash val="sysDot"/>
              <a:headEnd type="none" w="sm" len="sm"/>
              <a:tailEnd type="none" w="sm" len="sm"/>
            </a:ln>
          </p:spPr>
        </p:sp>
        <p:sp>
          <p:nvSpPr>
            <p:cNvPr id="18" name="AutoShape 18"/>
            <p:cNvSpPr/>
            <p:nvPr/>
          </p:nvSpPr>
          <p:spPr>
            <a:xfrm>
              <a:off x="0" y="3984119"/>
              <a:ext cx="8160958" cy="0"/>
            </a:xfrm>
            <a:prstGeom prst="line">
              <a:avLst/>
            </a:prstGeom>
            <a:ln w="25400" cap="rnd">
              <a:solidFill>
                <a:srgbClr val="141414"/>
              </a:solidFill>
              <a:prstDash val="sysDot"/>
              <a:headEnd type="none" w="sm" len="sm"/>
              <a:tailEnd type="none" w="sm" len="sm"/>
            </a:ln>
          </p:spPr>
        </p:sp>
        <p:sp>
          <p:nvSpPr>
            <p:cNvPr id="19" name="AutoShape 19"/>
            <p:cNvSpPr/>
            <p:nvPr/>
          </p:nvSpPr>
          <p:spPr>
            <a:xfrm>
              <a:off x="0" y="4980149"/>
              <a:ext cx="8160958" cy="0"/>
            </a:xfrm>
            <a:prstGeom prst="line">
              <a:avLst/>
            </a:prstGeom>
            <a:ln w="25400" cap="rnd">
              <a:solidFill>
                <a:srgbClr val="141414"/>
              </a:solidFill>
              <a:prstDash val="sysDot"/>
              <a:headEnd type="none" w="sm" len="sm"/>
              <a:tailEnd type="none" w="sm" len="sm"/>
            </a:ln>
          </p:spPr>
        </p:sp>
      </p:grpSp>
      <p:sp>
        <p:nvSpPr>
          <p:cNvPr id="20" name="TextBox 20"/>
          <p:cNvSpPr txBox="1"/>
          <p:nvPr/>
        </p:nvSpPr>
        <p:spPr>
          <a:xfrm>
            <a:off x="4005081" y="5799851"/>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Project Objectives</a:t>
            </a:r>
          </a:p>
        </p:txBody>
      </p:sp>
      <p:sp>
        <p:nvSpPr>
          <p:cNvPr id="21" name="TextBox 21"/>
          <p:cNvSpPr txBox="1"/>
          <p:nvPr/>
        </p:nvSpPr>
        <p:spPr>
          <a:xfrm>
            <a:off x="4005081" y="6544450"/>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Literature Review</a:t>
            </a:r>
          </a:p>
        </p:txBody>
      </p:sp>
      <p:sp>
        <p:nvSpPr>
          <p:cNvPr id="22" name="TextBox 22"/>
          <p:cNvSpPr txBox="1"/>
          <p:nvPr/>
        </p:nvSpPr>
        <p:spPr>
          <a:xfrm>
            <a:off x="4005081" y="7303083"/>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Project Timeline</a:t>
            </a:r>
          </a:p>
        </p:txBody>
      </p:sp>
      <p:sp>
        <p:nvSpPr>
          <p:cNvPr id="23" name="TextBox 23"/>
          <p:cNvSpPr txBox="1"/>
          <p:nvPr/>
        </p:nvSpPr>
        <p:spPr>
          <a:xfrm>
            <a:off x="4005081" y="8054699"/>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Methodology</a:t>
            </a:r>
          </a:p>
        </p:txBody>
      </p:sp>
      <p:sp>
        <p:nvSpPr>
          <p:cNvPr id="24" name="TextBox 24"/>
          <p:cNvSpPr txBox="1"/>
          <p:nvPr/>
        </p:nvSpPr>
        <p:spPr>
          <a:xfrm>
            <a:off x="11138582" y="5799851"/>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Inference</a:t>
            </a:r>
          </a:p>
        </p:txBody>
      </p:sp>
      <p:sp>
        <p:nvSpPr>
          <p:cNvPr id="25" name="TextBox 25"/>
          <p:cNvSpPr txBox="1"/>
          <p:nvPr/>
        </p:nvSpPr>
        <p:spPr>
          <a:xfrm>
            <a:off x="11138582" y="6543498"/>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Conclusion</a:t>
            </a:r>
          </a:p>
        </p:txBody>
      </p:sp>
      <p:sp>
        <p:nvSpPr>
          <p:cNvPr id="26" name="TextBox 26"/>
          <p:cNvSpPr txBox="1"/>
          <p:nvPr/>
        </p:nvSpPr>
        <p:spPr>
          <a:xfrm>
            <a:off x="11138582" y="5076825"/>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Graphs</a:t>
            </a:r>
          </a:p>
        </p:txBody>
      </p:sp>
      <p:sp>
        <p:nvSpPr>
          <p:cNvPr id="27" name="TextBox 27"/>
          <p:cNvSpPr txBox="1"/>
          <p:nvPr/>
        </p:nvSpPr>
        <p:spPr>
          <a:xfrm>
            <a:off x="11138582" y="7303083"/>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Webliography</a:t>
            </a:r>
          </a:p>
        </p:txBody>
      </p:sp>
      <p:sp>
        <p:nvSpPr>
          <p:cNvPr id="28" name="TextBox 28"/>
          <p:cNvSpPr txBox="1"/>
          <p:nvPr/>
        </p:nvSpPr>
        <p:spPr>
          <a:xfrm>
            <a:off x="11138582" y="8054699"/>
            <a:ext cx="5892335" cy="457758"/>
          </a:xfrm>
          <a:prstGeom prst="rect">
            <a:avLst/>
          </a:prstGeom>
        </p:spPr>
        <p:txBody>
          <a:bodyPr lIns="0" tIns="0" rIns="0" bIns="0" rtlCol="0" anchor="t">
            <a:spAutoFit/>
          </a:bodyPr>
          <a:lstStyle/>
          <a:p>
            <a:pPr>
              <a:lnSpc>
                <a:spcPts val="3644"/>
              </a:lnSpc>
            </a:pPr>
            <a:r>
              <a:rPr lang="en-US" sz="2603">
                <a:solidFill>
                  <a:srgbClr val="141414"/>
                </a:solidFill>
                <a:latin typeface="Public Sans"/>
              </a:rPr>
              <a:t>Acknowledgement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AutoShape 3"/>
          <p:cNvSpPr/>
          <p:nvPr/>
        </p:nvSpPr>
        <p:spPr>
          <a:xfrm>
            <a:off x="-1" y="0"/>
            <a:ext cx="18288000" cy="3086100"/>
          </a:xfrm>
          <a:prstGeom prst="rect">
            <a:avLst/>
          </a:prstGeom>
          <a:solidFill>
            <a:srgbClr val="5C96D0"/>
          </a:solidFill>
        </p:spPr>
      </p:sp>
      <p:sp>
        <p:nvSpPr>
          <p:cNvPr id="4" name="TextBox 4"/>
          <p:cNvSpPr txBox="1"/>
          <p:nvPr/>
        </p:nvSpPr>
        <p:spPr>
          <a:xfrm>
            <a:off x="4800600" y="83383"/>
            <a:ext cx="8362193" cy="1306383"/>
          </a:xfrm>
          <a:prstGeom prst="rect">
            <a:avLst/>
          </a:prstGeom>
        </p:spPr>
        <p:txBody>
          <a:bodyPr lIns="0" tIns="0" rIns="0" bIns="0" rtlCol="0" anchor="t">
            <a:spAutoFit/>
          </a:bodyPr>
          <a:lstStyle/>
          <a:p>
            <a:pPr algn="ctr">
              <a:lnSpc>
                <a:spcPts val="10800"/>
              </a:lnSpc>
              <a:spcBef>
                <a:spcPct val="0"/>
              </a:spcBef>
            </a:pPr>
            <a:r>
              <a:rPr lang="en-US" sz="8000" dirty="0">
                <a:solidFill>
                  <a:srgbClr val="F1F1F1"/>
                </a:solidFill>
                <a:latin typeface="Caladea Bold"/>
              </a:rPr>
              <a:t>GRAPHS</a:t>
            </a:r>
          </a:p>
        </p:txBody>
      </p:sp>
      <p:sp>
        <p:nvSpPr>
          <p:cNvPr id="5" name="TextBox 5"/>
          <p:cNvSpPr txBox="1"/>
          <p:nvPr/>
        </p:nvSpPr>
        <p:spPr>
          <a:xfrm>
            <a:off x="3166698" y="1104900"/>
            <a:ext cx="11954601" cy="1798826"/>
          </a:xfrm>
          <a:prstGeom prst="rect">
            <a:avLst/>
          </a:prstGeom>
        </p:spPr>
        <p:txBody>
          <a:bodyPr lIns="0" tIns="0" rIns="0" bIns="0" rtlCol="0" anchor="t">
            <a:spAutoFit/>
          </a:bodyPr>
          <a:lstStyle/>
          <a:p>
            <a:pPr algn="ctr">
              <a:lnSpc>
                <a:spcPts val="7279"/>
              </a:lnSpc>
            </a:pPr>
            <a:r>
              <a:rPr lang="en-US" sz="4800" dirty="0">
                <a:solidFill>
                  <a:srgbClr val="F1F1F1"/>
                </a:solidFill>
                <a:latin typeface="Caladea Bold"/>
              </a:rPr>
              <a:t>Award winning directors vs Movie rating between 2010-2016</a:t>
            </a:r>
          </a:p>
        </p:txBody>
      </p:sp>
      <p:pic>
        <p:nvPicPr>
          <p:cNvPr id="2" name="Picture 1">
            <a:extLst>
              <a:ext uri="{FF2B5EF4-FFF2-40B4-BE49-F238E27FC236}">
                <a16:creationId xmlns:a16="http://schemas.microsoft.com/office/drawing/2014/main" id="{B57FD8AF-1593-44DB-A27D-59D814A78C7A}"/>
              </a:ext>
            </a:extLst>
          </p:cNvPr>
          <p:cNvPicPr>
            <a:picLocks noChangeAspect="1"/>
          </p:cNvPicPr>
          <p:nvPr/>
        </p:nvPicPr>
        <p:blipFill>
          <a:blip r:embed="rId2"/>
          <a:stretch>
            <a:fillRect/>
          </a:stretch>
        </p:blipFill>
        <p:spPr>
          <a:xfrm>
            <a:off x="0" y="3086100"/>
            <a:ext cx="18288000" cy="7200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9704126" cy="3531622"/>
          </a:xfrm>
          <a:prstGeom prst="rect">
            <a:avLst/>
          </a:prstGeom>
          <a:solidFill>
            <a:srgbClr val="8268D6"/>
          </a:solidFill>
        </p:spPr>
      </p:sp>
      <p:grpSp>
        <p:nvGrpSpPr>
          <p:cNvPr id="3" name="Group 3"/>
          <p:cNvGrpSpPr/>
          <p:nvPr/>
        </p:nvGrpSpPr>
        <p:grpSpPr>
          <a:xfrm>
            <a:off x="0" y="3531622"/>
            <a:ext cx="9704126" cy="6755379"/>
            <a:chOff x="0" y="0"/>
            <a:chExt cx="12951535" cy="9149215"/>
          </a:xfrm>
        </p:grpSpPr>
        <p:pic>
          <p:nvPicPr>
            <p:cNvPr id="4" name="Picture 4"/>
            <p:cNvPicPr>
              <a:picLocks noChangeAspect="1"/>
            </p:cNvPicPr>
            <p:nvPr/>
          </p:nvPicPr>
          <p:blipFill>
            <a:blip r:embed="rId2"/>
            <a:srcRect l="2813" r="2813"/>
            <a:stretch>
              <a:fillRect/>
            </a:stretch>
          </p:blipFill>
          <p:spPr>
            <a:xfrm>
              <a:off x="0" y="0"/>
              <a:ext cx="12951535" cy="9149215"/>
            </a:xfrm>
            <a:prstGeom prst="rect">
              <a:avLst/>
            </a:prstGeom>
          </p:spPr>
        </p:pic>
      </p:grpSp>
      <p:sp>
        <p:nvSpPr>
          <p:cNvPr id="5" name="TextBox 5"/>
          <p:cNvSpPr txBox="1"/>
          <p:nvPr/>
        </p:nvSpPr>
        <p:spPr>
          <a:xfrm>
            <a:off x="1028700" y="1009650"/>
            <a:ext cx="7587193" cy="1388269"/>
          </a:xfrm>
          <a:prstGeom prst="rect">
            <a:avLst/>
          </a:prstGeom>
        </p:spPr>
        <p:txBody>
          <a:bodyPr lIns="0" tIns="0" rIns="0" bIns="0" rtlCol="0" anchor="t">
            <a:spAutoFit/>
          </a:bodyPr>
          <a:lstStyle/>
          <a:p>
            <a:pPr marL="0" lvl="0" indent="0" algn="ctr">
              <a:lnSpc>
                <a:spcPts val="10800"/>
              </a:lnSpc>
              <a:spcBef>
                <a:spcPct val="0"/>
              </a:spcBef>
            </a:pPr>
            <a:r>
              <a:rPr lang="en-US" sz="9000" u="none">
                <a:solidFill>
                  <a:srgbClr val="F1F1F1"/>
                </a:solidFill>
                <a:latin typeface="Caladea Bold"/>
              </a:rPr>
              <a:t>Methodology</a:t>
            </a:r>
          </a:p>
        </p:txBody>
      </p:sp>
      <p:grpSp>
        <p:nvGrpSpPr>
          <p:cNvPr id="6" name="Group 6"/>
          <p:cNvGrpSpPr/>
          <p:nvPr/>
        </p:nvGrpSpPr>
        <p:grpSpPr>
          <a:xfrm>
            <a:off x="10973634" y="629449"/>
            <a:ext cx="6239878" cy="8999527"/>
            <a:chOff x="0" y="-38100"/>
            <a:chExt cx="8319838" cy="11999370"/>
          </a:xfrm>
        </p:grpSpPr>
        <p:sp>
          <p:nvSpPr>
            <p:cNvPr id="7" name="TextBox 7"/>
            <p:cNvSpPr txBox="1"/>
            <p:nvPr/>
          </p:nvSpPr>
          <p:spPr>
            <a:xfrm>
              <a:off x="0" y="1189893"/>
              <a:ext cx="8319838" cy="4372566"/>
            </a:xfrm>
            <a:prstGeom prst="rect">
              <a:avLst/>
            </a:prstGeom>
          </p:spPr>
          <p:txBody>
            <a:bodyPr lIns="0" tIns="0" rIns="0" bIns="0" rtlCol="0" anchor="t">
              <a:spAutoFit/>
            </a:bodyPr>
            <a:lstStyle/>
            <a:p>
              <a:pPr>
                <a:lnSpc>
                  <a:spcPts val="3718"/>
                </a:lnSpc>
              </a:pPr>
              <a:r>
                <a:rPr lang="en-US" sz="2600" dirty="0">
                  <a:solidFill>
                    <a:srgbClr val="141414"/>
                  </a:solidFill>
                  <a:latin typeface="Public Sans"/>
                </a:rPr>
                <a:t>The data for our project was collected from two sources: The IMDB Movie Data set from the </a:t>
              </a:r>
              <a:r>
                <a:rPr lang="en-US" sz="2600" b="1" dirty="0">
                  <a:solidFill>
                    <a:srgbClr val="141414"/>
                  </a:solidFill>
                  <a:latin typeface="Public Sans"/>
                </a:rPr>
                <a:t>Kaggle website </a:t>
              </a:r>
              <a:r>
                <a:rPr lang="en-US" sz="2600" dirty="0">
                  <a:solidFill>
                    <a:srgbClr val="141414"/>
                  </a:solidFill>
                  <a:latin typeface="Public Sans"/>
                </a:rPr>
                <a:t>which consisted of data scraped from IMDB from 2006 to 2016 and the Oscar data for the winning movies was taken from </a:t>
              </a:r>
              <a:r>
                <a:rPr lang="en-US" sz="2600" b="1" dirty="0">
                  <a:solidFill>
                    <a:srgbClr val="141414"/>
                  </a:solidFill>
                  <a:latin typeface="Public Sans"/>
                </a:rPr>
                <a:t>IMDB’s official website</a:t>
              </a:r>
              <a:r>
                <a:rPr lang="en-US" sz="2600" dirty="0">
                  <a:solidFill>
                    <a:srgbClr val="141414"/>
                  </a:solidFill>
                  <a:latin typeface="Public Sans"/>
                </a:rPr>
                <a:t>. </a:t>
              </a:r>
            </a:p>
          </p:txBody>
        </p:sp>
        <p:sp>
          <p:nvSpPr>
            <p:cNvPr id="8" name="TextBox 8"/>
            <p:cNvSpPr txBox="1"/>
            <p:nvPr/>
          </p:nvSpPr>
          <p:spPr>
            <a:xfrm>
              <a:off x="0" y="-38100"/>
              <a:ext cx="7607034" cy="684953"/>
            </a:xfrm>
            <a:prstGeom prst="rect">
              <a:avLst/>
            </a:prstGeom>
          </p:spPr>
          <p:txBody>
            <a:bodyPr lIns="0" tIns="0" rIns="0" bIns="0" rtlCol="0" anchor="t">
              <a:spAutoFit/>
            </a:bodyPr>
            <a:lstStyle/>
            <a:p>
              <a:pPr marL="0" lvl="0" indent="0">
                <a:lnSpc>
                  <a:spcPts val="4159"/>
                </a:lnSpc>
                <a:spcBef>
                  <a:spcPct val="0"/>
                </a:spcBef>
              </a:pPr>
              <a:r>
                <a:rPr lang="en-US" sz="3199">
                  <a:solidFill>
                    <a:srgbClr val="141414"/>
                  </a:solidFill>
                  <a:latin typeface="Public Sans Bold"/>
                </a:rPr>
                <a:t>Data Collection</a:t>
              </a:r>
            </a:p>
          </p:txBody>
        </p:sp>
        <p:sp>
          <p:nvSpPr>
            <p:cNvPr id="9" name="TextBox 9"/>
            <p:cNvSpPr txBox="1"/>
            <p:nvPr/>
          </p:nvSpPr>
          <p:spPr>
            <a:xfrm>
              <a:off x="0" y="8267771"/>
              <a:ext cx="8319838" cy="3693499"/>
            </a:xfrm>
            <a:prstGeom prst="rect">
              <a:avLst/>
            </a:prstGeom>
          </p:spPr>
          <p:txBody>
            <a:bodyPr lIns="0" tIns="0" rIns="0" bIns="0" rtlCol="0" anchor="t">
              <a:spAutoFit/>
            </a:bodyPr>
            <a:lstStyle/>
            <a:p>
              <a:pPr>
                <a:lnSpc>
                  <a:spcPts val="3718"/>
                </a:lnSpc>
              </a:pPr>
              <a:r>
                <a:rPr lang="en-US" sz="2600" dirty="0">
                  <a:solidFill>
                    <a:srgbClr val="141414"/>
                  </a:solidFill>
                  <a:latin typeface="Public Sans"/>
                </a:rPr>
                <a:t>In this step, we cleaned and converted the data in a format that makes sense to analyze. We considered that some of the variables were irrelevant to the purpose of our project objective and decided to discard them.</a:t>
              </a:r>
            </a:p>
          </p:txBody>
        </p:sp>
        <p:sp>
          <p:nvSpPr>
            <p:cNvPr id="10" name="TextBox 10"/>
            <p:cNvSpPr txBox="1"/>
            <p:nvPr/>
          </p:nvSpPr>
          <p:spPr>
            <a:xfrm>
              <a:off x="0" y="6407106"/>
              <a:ext cx="7607034" cy="1317625"/>
            </a:xfrm>
            <a:prstGeom prst="rect">
              <a:avLst/>
            </a:prstGeom>
          </p:spPr>
          <p:txBody>
            <a:bodyPr lIns="0" tIns="0" rIns="0" bIns="0" rtlCol="0" anchor="t">
              <a:spAutoFit/>
            </a:bodyPr>
            <a:lstStyle/>
            <a:p>
              <a:pPr marL="0" lvl="0" indent="0">
                <a:lnSpc>
                  <a:spcPts val="3900"/>
                </a:lnSpc>
                <a:spcBef>
                  <a:spcPct val="0"/>
                </a:spcBef>
              </a:pPr>
              <a:r>
                <a:rPr lang="en-US" sz="3000">
                  <a:solidFill>
                    <a:srgbClr val="141414"/>
                  </a:solidFill>
                  <a:latin typeface="Public Sans Bold"/>
                </a:rPr>
                <a:t>Data Wrangling and Preparing the dataset</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34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531622"/>
          </a:xfrm>
          <a:prstGeom prst="rect">
            <a:avLst/>
          </a:prstGeom>
          <a:solidFill>
            <a:srgbClr val="8268D6"/>
          </a:solidFill>
        </p:spPr>
      </p:sp>
      <p:pic>
        <p:nvPicPr>
          <p:cNvPr id="3" name="Picture 3"/>
          <p:cNvPicPr>
            <a:picLocks noChangeAspect="1"/>
          </p:cNvPicPr>
          <p:nvPr/>
        </p:nvPicPr>
        <p:blipFill>
          <a:blip r:embed="rId2"/>
          <a:srcRect l="737" t="296" r="1041" b="296"/>
          <a:stretch>
            <a:fillRect/>
          </a:stretch>
        </p:blipFill>
        <p:spPr>
          <a:xfrm>
            <a:off x="2343562" y="5143500"/>
            <a:ext cx="13703748" cy="3151127"/>
          </a:xfrm>
          <a:prstGeom prst="rect">
            <a:avLst/>
          </a:prstGeom>
        </p:spPr>
      </p:pic>
      <p:sp>
        <p:nvSpPr>
          <p:cNvPr id="4" name="TextBox 4"/>
          <p:cNvSpPr txBox="1"/>
          <p:nvPr/>
        </p:nvSpPr>
        <p:spPr>
          <a:xfrm>
            <a:off x="0" y="1131446"/>
            <a:ext cx="18288000" cy="1259205"/>
          </a:xfrm>
          <a:prstGeom prst="rect">
            <a:avLst/>
          </a:prstGeom>
        </p:spPr>
        <p:txBody>
          <a:bodyPr lIns="0" tIns="0" rIns="0" bIns="0" rtlCol="0" anchor="t">
            <a:spAutoFit/>
          </a:bodyPr>
          <a:lstStyle/>
          <a:p>
            <a:pPr marL="0" lvl="0" indent="0" algn="ctr">
              <a:lnSpc>
                <a:spcPts val="9840"/>
              </a:lnSpc>
              <a:spcBef>
                <a:spcPct val="0"/>
              </a:spcBef>
            </a:pPr>
            <a:r>
              <a:rPr lang="en-US" sz="8200">
                <a:solidFill>
                  <a:srgbClr val="F1F1F1"/>
                </a:solidFill>
                <a:latin typeface="Caladea Bold"/>
              </a:rPr>
              <a:t>Loading the datasets in 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2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30" t="2193" b="2193"/>
          <a:stretch>
            <a:fillRect/>
          </a:stretch>
        </p:blipFill>
        <p:spPr>
          <a:xfrm>
            <a:off x="1434163" y="4138916"/>
            <a:ext cx="15419675" cy="3697283"/>
          </a:xfrm>
          <a:prstGeom prst="rect">
            <a:avLst/>
          </a:prstGeom>
        </p:spPr>
      </p:pic>
      <p:sp>
        <p:nvSpPr>
          <p:cNvPr id="3" name="AutoShape 3"/>
          <p:cNvSpPr/>
          <p:nvPr/>
        </p:nvSpPr>
        <p:spPr>
          <a:xfrm>
            <a:off x="0" y="0"/>
            <a:ext cx="18288000" cy="3531622"/>
          </a:xfrm>
          <a:prstGeom prst="rect">
            <a:avLst/>
          </a:prstGeom>
          <a:solidFill>
            <a:srgbClr val="8268D6"/>
          </a:solidFill>
        </p:spPr>
      </p:sp>
      <p:sp>
        <p:nvSpPr>
          <p:cNvPr id="4" name="TextBox 4"/>
          <p:cNvSpPr txBox="1"/>
          <p:nvPr/>
        </p:nvSpPr>
        <p:spPr>
          <a:xfrm>
            <a:off x="1208725" y="1009650"/>
            <a:ext cx="16050575"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Normality test using QQ plots</a:t>
            </a:r>
          </a:p>
        </p:txBody>
      </p:sp>
      <p:sp>
        <p:nvSpPr>
          <p:cNvPr id="5" name="TextBox 5"/>
          <p:cNvSpPr txBox="1"/>
          <p:nvPr/>
        </p:nvSpPr>
        <p:spPr>
          <a:xfrm>
            <a:off x="1141923" y="8189757"/>
            <a:ext cx="16184180" cy="1604029"/>
          </a:xfrm>
          <a:prstGeom prst="rect">
            <a:avLst/>
          </a:prstGeom>
        </p:spPr>
        <p:txBody>
          <a:bodyPr lIns="0" tIns="0" rIns="0" bIns="0" rtlCol="0" anchor="t">
            <a:spAutoFit/>
          </a:bodyPr>
          <a:lstStyle/>
          <a:p>
            <a:pPr>
              <a:lnSpc>
                <a:spcPts val="3162"/>
              </a:lnSpc>
            </a:pPr>
            <a:r>
              <a:rPr lang="en-US" sz="2211" dirty="0">
                <a:solidFill>
                  <a:srgbClr val="F1F1F1"/>
                </a:solidFill>
                <a:latin typeface="Public Sans"/>
              </a:rPr>
              <a:t> </a:t>
            </a:r>
            <a:r>
              <a:rPr lang="en-US" sz="2210" b="1" dirty="0">
                <a:solidFill>
                  <a:srgbClr val="F1F1F1"/>
                </a:solidFill>
                <a:latin typeface="Public Sans" panose="020B0604020202020204" charset="0"/>
              </a:rPr>
              <a:t>Here, the graph was plotted by taking the quantiles of the first data set (Oscar Losses/Wins) against the quantiles of the second data set (Ratings). If the two sets come from a population with the same distribution, the points should fall approximately along this reference line. The greater the departure from this reference line, the greater the evidence for the conclusion that the two data sets have come from populations with different distributions.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377315"/>
          </a:xfrm>
          <a:prstGeom prst="rect">
            <a:avLst/>
          </a:prstGeom>
          <a:solidFill>
            <a:srgbClr val="8268D6"/>
          </a:solidFill>
        </p:spPr>
      </p:sp>
      <p:pic>
        <p:nvPicPr>
          <p:cNvPr id="3" name="Picture 3"/>
          <p:cNvPicPr>
            <a:picLocks noChangeAspect="1"/>
          </p:cNvPicPr>
          <p:nvPr/>
        </p:nvPicPr>
        <p:blipFill>
          <a:blip r:embed="rId2"/>
          <a:srcRect/>
          <a:stretch>
            <a:fillRect/>
          </a:stretch>
        </p:blipFill>
        <p:spPr>
          <a:xfrm>
            <a:off x="0" y="3377315"/>
            <a:ext cx="10347509" cy="6909685"/>
          </a:xfrm>
          <a:prstGeom prst="rect">
            <a:avLst/>
          </a:prstGeom>
        </p:spPr>
      </p:pic>
      <p:sp>
        <p:nvSpPr>
          <p:cNvPr id="4" name="TextBox 4"/>
          <p:cNvSpPr txBox="1"/>
          <p:nvPr/>
        </p:nvSpPr>
        <p:spPr>
          <a:xfrm>
            <a:off x="1208725" y="1009650"/>
            <a:ext cx="16050575"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Normality test using QQ plots</a:t>
            </a:r>
          </a:p>
        </p:txBody>
      </p:sp>
      <p:sp>
        <p:nvSpPr>
          <p:cNvPr id="5" name="TextBox 5"/>
          <p:cNvSpPr txBox="1"/>
          <p:nvPr/>
        </p:nvSpPr>
        <p:spPr>
          <a:xfrm>
            <a:off x="10751369" y="5207459"/>
            <a:ext cx="7125161" cy="3173198"/>
          </a:xfrm>
          <a:prstGeom prst="rect">
            <a:avLst/>
          </a:prstGeom>
        </p:spPr>
        <p:txBody>
          <a:bodyPr lIns="0" tIns="0" rIns="0" bIns="0" rtlCol="0" anchor="t">
            <a:spAutoFit/>
          </a:bodyPr>
          <a:lstStyle/>
          <a:p>
            <a:pPr algn="ctr">
              <a:lnSpc>
                <a:spcPts val="5040"/>
              </a:lnSpc>
            </a:pPr>
            <a:r>
              <a:rPr lang="en-US" sz="3600">
                <a:solidFill>
                  <a:srgbClr val="000000"/>
                </a:solidFill>
                <a:latin typeface="Public Sans Bold"/>
              </a:rPr>
              <a:t>Result: </a:t>
            </a:r>
            <a:r>
              <a:rPr lang="en-US" sz="3600">
                <a:solidFill>
                  <a:srgbClr val="000000"/>
                </a:solidFill>
                <a:latin typeface="Public Sans"/>
              </a:rPr>
              <a:t>Since the points form a curve that deviates markedly from the straight line, we can conclude that the data is not normal.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23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531622"/>
          </a:xfrm>
          <a:prstGeom prst="rect">
            <a:avLst/>
          </a:prstGeom>
          <a:solidFill>
            <a:srgbClr val="8268D6"/>
          </a:solidFill>
        </p:spPr>
      </p:sp>
      <p:pic>
        <p:nvPicPr>
          <p:cNvPr id="3" name="Picture 3"/>
          <p:cNvPicPr>
            <a:picLocks noChangeAspect="1"/>
          </p:cNvPicPr>
          <p:nvPr/>
        </p:nvPicPr>
        <p:blipFill>
          <a:blip r:embed="rId2"/>
          <a:srcRect t="489" r="231"/>
          <a:stretch>
            <a:fillRect/>
          </a:stretch>
        </p:blipFill>
        <p:spPr>
          <a:xfrm>
            <a:off x="536912" y="4069672"/>
            <a:ext cx="12122031" cy="5230612"/>
          </a:xfrm>
          <a:prstGeom prst="rect">
            <a:avLst/>
          </a:prstGeom>
        </p:spPr>
      </p:pic>
      <p:sp>
        <p:nvSpPr>
          <p:cNvPr id="4" name="TextBox 4"/>
          <p:cNvSpPr txBox="1"/>
          <p:nvPr/>
        </p:nvSpPr>
        <p:spPr>
          <a:xfrm>
            <a:off x="1028700" y="1009650"/>
            <a:ext cx="16230600"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Shapiro Wilks Test</a:t>
            </a:r>
          </a:p>
        </p:txBody>
      </p:sp>
      <p:sp>
        <p:nvSpPr>
          <p:cNvPr id="5" name="TextBox 5"/>
          <p:cNvSpPr txBox="1"/>
          <p:nvPr/>
        </p:nvSpPr>
        <p:spPr>
          <a:xfrm>
            <a:off x="13269157" y="4922659"/>
            <a:ext cx="4533366" cy="3422720"/>
          </a:xfrm>
          <a:prstGeom prst="rect">
            <a:avLst/>
          </a:prstGeom>
        </p:spPr>
        <p:txBody>
          <a:bodyPr lIns="0" tIns="0" rIns="0" bIns="0" rtlCol="0" anchor="t">
            <a:spAutoFit/>
          </a:bodyPr>
          <a:lstStyle/>
          <a:p>
            <a:pPr algn="ctr">
              <a:lnSpc>
                <a:spcPts val="4546"/>
              </a:lnSpc>
            </a:pPr>
            <a:r>
              <a:rPr lang="en-US" sz="3247">
                <a:solidFill>
                  <a:srgbClr val="F1F1F1"/>
                </a:solidFill>
                <a:latin typeface="Public Sans Bold"/>
              </a:rPr>
              <a:t>Result: </a:t>
            </a:r>
            <a:r>
              <a:rPr lang="en-US" sz="3247">
                <a:solidFill>
                  <a:srgbClr val="F1F1F1"/>
                </a:solidFill>
                <a:latin typeface="Public Sans"/>
              </a:rPr>
              <a:t>Since the p value &lt; 0.05 in both cases, we reject our null hypothesis i.e. the data is normally distributed.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2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03033"/>
          </a:xfrm>
          <a:prstGeom prst="rect">
            <a:avLst/>
          </a:prstGeom>
          <a:solidFill>
            <a:srgbClr val="8268D6"/>
          </a:solidFill>
        </p:spPr>
      </p:sp>
      <p:sp>
        <p:nvSpPr>
          <p:cNvPr id="4" name="TextBox 4"/>
          <p:cNvSpPr txBox="1"/>
          <p:nvPr/>
        </p:nvSpPr>
        <p:spPr>
          <a:xfrm>
            <a:off x="1028700" y="1009650"/>
            <a:ext cx="16230600"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Wilcoxon Test</a:t>
            </a:r>
          </a:p>
        </p:txBody>
      </p:sp>
      <p:sp>
        <p:nvSpPr>
          <p:cNvPr id="5" name="TextBox 5"/>
          <p:cNvSpPr txBox="1"/>
          <p:nvPr/>
        </p:nvSpPr>
        <p:spPr>
          <a:xfrm>
            <a:off x="1232485" y="8984629"/>
            <a:ext cx="15823029" cy="948690"/>
          </a:xfrm>
          <a:prstGeom prst="rect">
            <a:avLst/>
          </a:prstGeom>
        </p:spPr>
        <p:txBody>
          <a:bodyPr lIns="0" tIns="0" rIns="0" bIns="0" rtlCol="0" anchor="t">
            <a:spAutoFit/>
          </a:bodyPr>
          <a:lstStyle/>
          <a:p>
            <a:pPr algn="ctr">
              <a:lnSpc>
                <a:spcPts val="3715"/>
              </a:lnSpc>
              <a:spcBef>
                <a:spcPct val="0"/>
              </a:spcBef>
            </a:pPr>
            <a:r>
              <a:rPr lang="en-US" sz="3096" dirty="0">
                <a:solidFill>
                  <a:srgbClr val="F1F1F1"/>
                </a:solidFill>
                <a:latin typeface="Public Sans Bold"/>
              </a:rPr>
              <a:t>Result:</a:t>
            </a:r>
            <a:r>
              <a:rPr lang="en-US" sz="3096" dirty="0">
                <a:solidFill>
                  <a:srgbClr val="F1F1F1"/>
                </a:solidFill>
                <a:latin typeface="Public Sans"/>
              </a:rPr>
              <a:t> The alternate hypothesis is accepted i.e. the median ratings and Oscar wins/losses are different. </a:t>
            </a:r>
          </a:p>
        </p:txBody>
      </p:sp>
      <p:pic>
        <p:nvPicPr>
          <p:cNvPr id="7" name="Picture 6">
            <a:extLst>
              <a:ext uri="{FF2B5EF4-FFF2-40B4-BE49-F238E27FC236}">
                <a16:creationId xmlns:a16="http://schemas.microsoft.com/office/drawing/2014/main" id="{03AB5F1E-8E6F-4107-A56F-60BBCEE043A9}"/>
              </a:ext>
            </a:extLst>
          </p:cNvPr>
          <p:cNvPicPr>
            <a:picLocks noChangeAspect="1"/>
          </p:cNvPicPr>
          <p:nvPr/>
        </p:nvPicPr>
        <p:blipFill rotWithShape="1">
          <a:blip r:embed="rId2"/>
          <a:srcRect l="1029"/>
          <a:stretch/>
        </p:blipFill>
        <p:spPr>
          <a:xfrm>
            <a:off x="3214967" y="4412683"/>
            <a:ext cx="11858063" cy="4114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22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531622"/>
          </a:xfrm>
          <a:prstGeom prst="rect">
            <a:avLst/>
          </a:prstGeom>
          <a:solidFill>
            <a:srgbClr val="8268D6"/>
          </a:solidFill>
        </p:spPr>
      </p:sp>
      <p:pic>
        <p:nvPicPr>
          <p:cNvPr id="3" name="Picture 3"/>
          <p:cNvPicPr>
            <a:picLocks noChangeAspect="1"/>
          </p:cNvPicPr>
          <p:nvPr/>
        </p:nvPicPr>
        <p:blipFill rotWithShape="1">
          <a:blip r:embed="rId2"/>
          <a:srcRect l="833"/>
          <a:stretch/>
        </p:blipFill>
        <p:spPr>
          <a:xfrm>
            <a:off x="152400" y="4109837"/>
            <a:ext cx="18135600" cy="5573008"/>
          </a:xfrm>
          <a:prstGeom prst="rect">
            <a:avLst/>
          </a:prstGeom>
        </p:spPr>
      </p:pic>
      <p:sp>
        <p:nvSpPr>
          <p:cNvPr id="4" name="TextBox 4"/>
          <p:cNvSpPr txBox="1"/>
          <p:nvPr/>
        </p:nvSpPr>
        <p:spPr>
          <a:xfrm>
            <a:off x="1028700" y="801885"/>
            <a:ext cx="16674161" cy="1221105"/>
          </a:xfrm>
          <a:prstGeom prst="rect">
            <a:avLst/>
          </a:prstGeom>
        </p:spPr>
        <p:txBody>
          <a:bodyPr lIns="0" tIns="0" rIns="0" bIns="0" rtlCol="0" anchor="t">
            <a:spAutoFit/>
          </a:bodyPr>
          <a:lstStyle/>
          <a:p>
            <a:pPr marL="0" lvl="0" indent="0" algn="ctr">
              <a:lnSpc>
                <a:spcPts val="9598"/>
              </a:lnSpc>
              <a:spcBef>
                <a:spcPct val="0"/>
              </a:spcBef>
            </a:pPr>
            <a:r>
              <a:rPr lang="en-US" sz="7998">
                <a:solidFill>
                  <a:srgbClr val="F1F1F1"/>
                </a:solidFill>
                <a:latin typeface="Caladea Bold"/>
              </a:rPr>
              <a:t>Chi-Square test of independence</a:t>
            </a:r>
          </a:p>
        </p:txBody>
      </p:sp>
      <p:sp>
        <p:nvSpPr>
          <p:cNvPr id="5" name="TextBox 5"/>
          <p:cNvSpPr txBox="1"/>
          <p:nvPr/>
        </p:nvSpPr>
        <p:spPr>
          <a:xfrm>
            <a:off x="1028700" y="1908690"/>
            <a:ext cx="16674161"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Genre vs Oscar wins/losses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23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528624"/>
          </a:xfrm>
          <a:prstGeom prst="rect">
            <a:avLst/>
          </a:prstGeom>
          <a:solidFill>
            <a:srgbClr val="8268D6"/>
          </a:solidFill>
        </p:spPr>
      </p:sp>
      <p:pic>
        <p:nvPicPr>
          <p:cNvPr id="3" name="Picture 3"/>
          <p:cNvPicPr>
            <a:picLocks noChangeAspect="1"/>
          </p:cNvPicPr>
          <p:nvPr/>
        </p:nvPicPr>
        <p:blipFill>
          <a:blip r:embed="rId2"/>
          <a:srcRect/>
          <a:stretch>
            <a:fillRect/>
          </a:stretch>
        </p:blipFill>
        <p:spPr>
          <a:xfrm>
            <a:off x="0" y="2528624"/>
            <a:ext cx="15655104" cy="7758376"/>
          </a:xfrm>
          <a:prstGeom prst="rect">
            <a:avLst/>
          </a:prstGeom>
        </p:spPr>
      </p:pic>
      <p:sp>
        <p:nvSpPr>
          <p:cNvPr id="4" name="TextBox 4"/>
          <p:cNvSpPr txBox="1"/>
          <p:nvPr/>
        </p:nvSpPr>
        <p:spPr>
          <a:xfrm>
            <a:off x="806920" y="170843"/>
            <a:ext cx="16674161" cy="1144905"/>
          </a:xfrm>
          <a:prstGeom prst="rect">
            <a:avLst/>
          </a:prstGeom>
        </p:spPr>
        <p:txBody>
          <a:bodyPr lIns="0" tIns="0" rIns="0" bIns="0" rtlCol="0" anchor="t">
            <a:spAutoFit/>
          </a:bodyPr>
          <a:lstStyle/>
          <a:p>
            <a:pPr marL="0" lvl="0" indent="0" algn="ctr">
              <a:lnSpc>
                <a:spcPts val="8998"/>
              </a:lnSpc>
              <a:spcBef>
                <a:spcPct val="0"/>
              </a:spcBef>
            </a:pPr>
            <a:r>
              <a:rPr lang="en-US" sz="7498">
                <a:solidFill>
                  <a:srgbClr val="F1F1F1"/>
                </a:solidFill>
                <a:latin typeface="Caladea Bold"/>
              </a:rPr>
              <a:t>Chi-Square test of independence</a:t>
            </a:r>
          </a:p>
        </p:txBody>
      </p:sp>
      <p:sp>
        <p:nvSpPr>
          <p:cNvPr id="5" name="TextBox 5"/>
          <p:cNvSpPr txBox="1"/>
          <p:nvPr/>
        </p:nvSpPr>
        <p:spPr>
          <a:xfrm>
            <a:off x="806920" y="1201448"/>
            <a:ext cx="16674161"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Genre vs Oscar wins/losses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22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068700"/>
          </a:xfrm>
          <a:prstGeom prst="rect">
            <a:avLst/>
          </a:prstGeom>
          <a:solidFill>
            <a:srgbClr val="8268D6"/>
          </a:solidFill>
        </p:spPr>
      </p:sp>
      <p:pic>
        <p:nvPicPr>
          <p:cNvPr id="3" name="Picture 3"/>
          <p:cNvPicPr>
            <a:picLocks noChangeAspect="1"/>
          </p:cNvPicPr>
          <p:nvPr/>
        </p:nvPicPr>
        <p:blipFill>
          <a:blip r:embed="rId2"/>
          <a:srcRect l="828" t="414" b="414"/>
          <a:stretch>
            <a:fillRect/>
          </a:stretch>
        </p:blipFill>
        <p:spPr>
          <a:xfrm>
            <a:off x="2875808" y="3573231"/>
            <a:ext cx="12979944" cy="6264723"/>
          </a:xfrm>
          <a:prstGeom prst="rect">
            <a:avLst/>
          </a:prstGeom>
        </p:spPr>
      </p:pic>
      <p:sp>
        <p:nvSpPr>
          <p:cNvPr id="4" name="TextBox 4"/>
          <p:cNvSpPr txBox="1"/>
          <p:nvPr/>
        </p:nvSpPr>
        <p:spPr>
          <a:xfrm>
            <a:off x="1028700" y="413385"/>
            <a:ext cx="16674161" cy="1221105"/>
          </a:xfrm>
          <a:prstGeom prst="rect">
            <a:avLst/>
          </a:prstGeom>
        </p:spPr>
        <p:txBody>
          <a:bodyPr lIns="0" tIns="0" rIns="0" bIns="0" rtlCol="0" anchor="t">
            <a:spAutoFit/>
          </a:bodyPr>
          <a:lstStyle/>
          <a:p>
            <a:pPr marL="0" lvl="0" indent="0" algn="ctr">
              <a:lnSpc>
                <a:spcPts val="9598"/>
              </a:lnSpc>
              <a:spcBef>
                <a:spcPct val="0"/>
              </a:spcBef>
            </a:pPr>
            <a:r>
              <a:rPr lang="en-US" sz="7998">
                <a:solidFill>
                  <a:srgbClr val="F1F1F1"/>
                </a:solidFill>
                <a:latin typeface="Caladea Bold"/>
              </a:rPr>
              <a:t>Chi-Square test of independence</a:t>
            </a:r>
          </a:p>
        </p:txBody>
      </p:sp>
      <p:sp>
        <p:nvSpPr>
          <p:cNvPr id="5" name="TextBox 5"/>
          <p:cNvSpPr txBox="1"/>
          <p:nvPr/>
        </p:nvSpPr>
        <p:spPr>
          <a:xfrm>
            <a:off x="1028700" y="1651511"/>
            <a:ext cx="16674161"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Ratings vs Oscar wins/losses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19050" y="3243405"/>
            <a:ext cx="9134475" cy="6033945"/>
          </a:xfrm>
          <a:prstGeom prst="rect">
            <a:avLst/>
          </a:prstGeom>
          <a:solidFill>
            <a:srgbClr val="BAB6B4"/>
          </a:solidFill>
        </p:spPr>
      </p:sp>
      <p:sp>
        <p:nvSpPr>
          <p:cNvPr id="3" name="AutoShape 3"/>
          <p:cNvSpPr/>
          <p:nvPr/>
        </p:nvSpPr>
        <p:spPr>
          <a:xfrm>
            <a:off x="9153525" y="3243405"/>
            <a:ext cx="9134475" cy="6033945"/>
          </a:xfrm>
          <a:prstGeom prst="rect">
            <a:avLst/>
          </a:prstGeom>
          <a:solidFill>
            <a:srgbClr val="BAB6B4"/>
          </a:solidFill>
        </p:spPr>
      </p:sp>
      <p:pic>
        <p:nvPicPr>
          <p:cNvPr id="4" name="Picture 4"/>
          <p:cNvPicPr>
            <a:picLocks noChangeAspect="1"/>
          </p:cNvPicPr>
          <p:nvPr/>
        </p:nvPicPr>
        <p:blipFill>
          <a:blip r:embed="rId2"/>
          <a:srcRect/>
          <a:stretch>
            <a:fillRect/>
          </a:stretch>
        </p:blipFill>
        <p:spPr>
          <a:xfrm>
            <a:off x="1028700" y="3790283"/>
            <a:ext cx="16230600" cy="4940189"/>
          </a:xfrm>
          <a:prstGeom prst="rect">
            <a:avLst/>
          </a:prstGeom>
        </p:spPr>
      </p:pic>
      <p:sp>
        <p:nvSpPr>
          <p:cNvPr id="5" name="TextBox 5"/>
          <p:cNvSpPr txBox="1"/>
          <p:nvPr/>
        </p:nvSpPr>
        <p:spPr>
          <a:xfrm>
            <a:off x="1028700" y="1009650"/>
            <a:ext cx="16230600" cy="1390650"/>
          </a:xfrm>
          <a:prstGeom prst="rect">
            <a:avLst/>
          </a:prstGeom>
        </p:spPr>
        <p:txBody>
          <a:bodyPr lIns="0" tIns="0" rIns="0" bIns="0" rtlCol="0" anchor="t">
            <a:spAutoFit/>
          </a:bodyPr>
          <a:lstStyle/>
          <a:p>
            <a:pPr marL="0" lvl="0" indent="0">
              <a:lnSpc>
                <a:spcPts val="10800"/>
              </a:lnSpc>
              <a:spcBef>
                <a:spcPct val="0"/>
              </a:spcBef>
            </a:pPr>
            <a:r>
              <a:rPr lang="en-US" sz="9000">
                <a:solidFill>
                  <a:srgbClr val="141414"/>
                </a:solidFill>
                <a:latin typeface="Caladea Bold"/>
              </a:rPr>
              <a:t>INTRODUCTION TO THE TOPIC</a:t>
            </a:r>
          </a:p>
        </p:txBody>
      </p:sp>
      <p:sp>
        <p:nvSpPr>
          <p:cNvPr id="6" name="TextBox 6"/>
          <p:cNvSpPr txBox="1"/>
          <p:nvPr/>
        </p:nvSpPr>
        <p:spPr>
          <a:xfrm>
            <a:off x="1162052" y="4246510"/>
            <a:ext cx="15982947" cy="3970585"/>
          </a:xfrm>
          <a:prstGeom prst="rect">
            <a:avLst/>
          </a:prstGeom>
        </p:spPr>
        <p:txBody>
          <a:bodyPr lIns="0" tIns="0" rIns="0" bIns="0" rtlCol="0" anchor="t">
            <a:spAutoFit/>
          </a:bodyPr>
          <a:lstStyle/>
          <a:p>
            <a:pPr algn="ctr">
              <a:lnSpc>
                <a:spcPts val="3538"/>
              </a:lnSpc>
            </a:pPr>
            <a:r>
              <a:rPr lang="en-US" sz="2527" dirty="0">
                <a:solidFill>
                  <a:srgbClr val="141414"/>
                </a:solidFill>
                <a:latin typeface="Public Sans"/>
              </a:rPr>
              <a:t>Every year the </a:t>
            </a:r>
            <a:r>
              <a:rPr lang="en-US" sz="2527" dirty="0">
                <a:solidFill>
                  <a:srgbClr val="141414"/>
                </a:solidFill>
                <a:latin typeface="Public Sans Bold"/>
              </a:rPr>
              <a:t>Academy Awards (known commonly as The Oscars)</a:t>
            </a:r>
            <a:r>
              <a:rPr lang="en-US" sz="2527" dirty="0">
                <a:solidFill>
                  <a:srgbClr val="141414"/>
                </a:solidFill>
                <a:latin typeface="Public Sans"/>
              </a:rPr>
              <a:t> recognize excellence in cinema as assessed by the Academy’s voting membership. It is commonly recognized as the most prestigious of the movie awards and draws a lot of global interest. However, this project is focused on how the views of the general film viewing public about the properties associated with movies, affect the chance of it winning an Academy award. In this analysis, the general public will be represented by the </a:t>
            </a:r>
            <a:r>
              <a:rPr lang="en-US" sz="2527" dirty="0">
                <a:solidFill>
                  <a:srgbClr val="141414"/>
                </a:solidFill>
                <a:latin typeface="Public Sans Bold"/>
              </a:rPr>
              <a:t>Internal Movie Database (IMDb)</a:t>
            </a:r>
            <a:r>
              <a:rPr lang="en-US" sz="2527" dirty="0">
                <a:solidFill>
                  <a:srgbClr val="141414"/>
                </a:solidFill>
                <a:latin typeface="Public Sans"/>
              </a:rPr>
              <a:t>, a website that serves as an online database of world cinema which contains a large number of public data on films such as the title of the film, the year of release of the film, the genre of the film, the audience, the rating of critics, the duration of the film, the summary of the film, actors, directors and much more.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22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734367"/>
          </a:xfrm>
          <a:prstGeom prst="rect">
            <a:avLst/>
          </a:prstGeom>
          <a:solidFill>
            <a:srgbClr val="8268D6"/>
          </a:solidFill>
        </p:spPr>
      </p:sp>
      <p:pic>
        <p:nvPicPr>
          <p:cNvPr id="3" name="Picture 3"/>
          <p:cNvPicPr>
            <a:picLocks noChangeAspect="1"/>
          </p:cNvPicPr>
          <p:nvPr/>
        </p:nvPicPr>
        <p:blipFill>
          <a:blip r:embed="rId2"/>
          <a:srcRect/>
          <a:stretch>
            <a:fillRect/>
          </a:stretch>
        </p:blipFill>
        <p:spPr>
          <a:xfrm>
            <a:off x="0" y="2734367"/>
            <a:ext cx="9596647" cy="7552633"/>
          </a:xfrm>
          <a:prstGeom prst="rect">
            <a:avLst/>
          </a:prstGeom>
        </p:spPr>
      </p:pic>
      <p:sp>
        <p:nvSpPr>
          <p:cNvPr id="4" name="TextBox 4"/>
          <p:cNvSpPr txBox="1"/>
          <p:nvPr/>
        </p:nvSpPr>
        <p:spPr>
          <a:xfrm>
            <a:off x="1028700" y="236091"/>
            <a:ext cx="16674161" cy="1144905"/>
          </a:xfrm>
          <a:prstGeom prst="rect">
            <a:avLst/>
          </a:prstGeom>
        </p:spPr>
        <p:txBody>
          <a:bodyPr lIns="0" tIns="0" rIns="0" bIns="0" rtlCol="0" anchor="t">
            <a:spAutoFit/>
          </a:bodyPr>
          <a:lstStyle/>
          <a:p>
            <a:pPr marL="0" lvl="0" indent="0" algn="ctr">
              <a:lnSpc>
                <a:spcPts val="8998"/>
              </a:lnSpc>
              <a:spcBef>
                <a:spcPct val="0"/>
              </a:spcBef>
            </a:pPr>
            <a:r>
              <a:rPr lang="en-US" sz="7498">
                <a:solidFill>
                  <a:srgbClr val="F1F1F1"/>
                </a:solidFill>
                <a:latin typeface="Caladea Bold"/>
              </a:rPr>
              <a:t>Chi-Square test of independence</a:t>
            </a:r>
          </a:p>
        </p:txBody>
      </p:sp>
      <p:sp>
        <p:nvSpPr>
          <p:cNvPr id="5" name="TextBox 5"/>
          <p:cNvSpPr txBox="1"/>
          <p:nvPr/>
        </p:nvSpPr>
        <p:spPr>
          <a:xfrm>
            <a:off x="1028700" y="1436566"/>
            <a:ext cx="16674161" cy="904240"/>
          </a:xfrm>
          <a:prstGeom prst="rect">
            <a:avLst/>
          </a:prstGeom>
        </p:spPr>
        <p:txBody>
          <a:bodyPr lIns="0" tIns="0" rIns="0" bIns="0" rtlCol="0" anchor="t">
            <a:spAutoFit/>
          </a:bodyPr>
          <a:lstStyle/>
          <a:p>
            <a:pPr algn="ctr">
              <a:lnSpc>
                <a:spcPts val="7279"/>
              </a:lnSpc>
            </a:pPr>
            <a:r>
              <a:rPr lang="en-US" sz="5199">
                <a:solidFill>
                  <a:srgbClr val="F1F1F1"/>
                </a:solidFill>
                <a:latin typeface="Caladea Bold"/>
              </a:rPr>
              <a:t>Ratings vs Oscar wins/losses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2342"/>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531622"/>
          </a:xfrm>
          <a:prstGeom prst="rect">
            <a:avLst/>
          </a:prstGeom>
          <a:solidFill>
            <a:srgbClr val="8268D6"/>
          </a:solidFill>
        </p:spPr>
      </p:sp>
      <p:sp>
        <p:nvSpPr>
          <p:cNvPr id="4" name="TextBox 4"/>
          <p:cNvSpPr txBox="1"/>
          <p:nvPr/>
        </p:nvSpPr>
        <p:spPr>
          <a:xfrm>
            <a:off x="1028700" y="801885"/>
            <a:ext cx="16674161" cy="1221105"/>
          </a:xfrm>
          <a:prstGeom prst="rect">
            <a:avLst/>
          </a:prstGeom>
        </p:spPr>
        <p:txBody>
          <a:bodyPr lIns="0" tIns="0" rIns="0" bIns="0" rtlCol="0" anchor="t">
            <a:spAutoFit/>
          </a:bodyPr>
          <a:lstStyle/>
          <a:p>
            <a:pPr marL="0" lvl="0" indent="0" algn="ctr">
              <a:lnSpc>
                <a:spcPts val="9598"/>
              </a:lnSpc>
              <a:spcBef>
                <a:spcPct val="0"/>
              </a:spcBef>
            </a:pPr>
            <a:r>
              <a:rPr lang="en-US" sz="7998">
                <a:solidFill>
                  <a:srgbClr val="F1F1F1"/>
                </a:solidFill>
                <a:latin typeface="Caladea Bold"/>
              </a:rPr>
              <a:t>Chi-Square test of independence</a:t>
            </a:r>
          </a:p>
        </p:txBody>
      </p:sp>
      <p:sp>
        <p:nvSpPr>
          <p:cNvPr id="5" name="TextBox 5"/>
          <p:cNvSpPr txBox="1"/>
          <p:nvPr/>
        </p:nvSpPr>
        <p:spPr>
          <a:xfrm>
            <a:off x="1028700" y="1908690"/>
            <a:ext cx="16674161" cy="904240"/>
          </a:xfrm>
          <a:prstGeom prst="rect">
            <a:avLst/>
          </a:prstGeom>
        </p:spPr>
        <p:txBody>
          <a:bodyPr lIns="0" tIns="0" rIns="0" bIns="0" rtlCol="0" anchor="t">
            <a:spAutoFit/>
          </a:bodyPr>
          <a:lstStyle/>
          <a:p>
            <a:pPr algn="ctr">
              <a:lnSpc>
                <a:spcPts val="7279"/>
              </a:lnSpc>
            </a:pPr>
            <a:r>
              <a:rPr lang="en-US" sz="5199" dirty="0">
                <a:solidFill>
                  <a:srgbClr val="F1F1F1"/>
                </a:solidFill>
                <a:latin typeface="Caladea Bold"/>
              </a:rPr>
              <a:t>Director's win vs Movie rating</a:t>
            </a:r>
          </a:p>
        </p:txBody>
      </p:sp>
      <p:pic>
        <p:nvPicPr>
          <p:cNvPr id="7" name="Picture 6">
            <a:extLst>
              <a:ext uri="{FF2B5EF4-FFF2-40B4-BE49-F238E27FC236}">
                <a16:creationId xmlns:a16="http://schemas.microsoft.com/office/drawing/2014/main" id="{F6A1FFF9-33E8-4FA4-9595-324E74E1AC64}"/>
              </a:ext>
            </a:extLst>
          </p:cNvPr>
          <p:cNvPicPr>
            <a:picLocks noChangeAspect="1"/>
          </p:cNvPicPr>
          <p:nvPr/>
        </p:nvPicPr>
        <p:blipFill>
          <a:blip r:embed="rId2"/>
          <a:stretch>
            <a:fillRect/>
          </a:stretch>
        </p:blipFill>
        <p:spPr>
          <a:xfrm>
            <a:off x="1524000" y="4353678"/>
            <a:ext cx="15026013" cy="492703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224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892153"/>
          </a:xfrm>
          <a:prstGeom prst="rect">
            <a:avLst/>
          </a:prstGeom>
          <a:solidFill>
            <a:srgbClr val="8268D6"/>
          </a:solidFill>
        </p:spPr>
      </p:sp>
      <p:sp>
        <p:nvSpPr>
          <p:cNvPr id="4" name="TextBox 4"/>
          <p:cNvSpPr txBox="1"/>
          <p:nvPr/>
        </p:nvSpPr>
        <p:spPr>
          <a:xfrm>
            <a:off x="1028700" y="413385"/>
            <a:ext cx="16674161" cy="1144905"/>
          </a:xfrm>
          <a:prstGeom prst="rect">
            <a:avLst/>
          </a:prstGeom>
        </p:spPr>
        <p:txBody>
          <a:bodyPr lIns="0" tIns="0" rIns="0" bIns="0" rtlCol="0" anchor="t">
            <a:spAutoFit/>
          </a:bodyPr>
          <a:lstStyle/>
          <a:p>
            <a:pPr marL="0" lvl="0" indent="0" algn="ctr">
              <a:lnSpc>
                <a:spcPts val="8998"/>
              </a:lnSpc>
              <a:spcBef>
                <a:spcPct val="0"/>
              </a:spcBef>
            </a:pPr>
            <a:r>
              <a:rPr lang="en-US" sz="7498">
                <a:solidFill>
                  <a:srgbClr val="F1F1F1"/>
                </a:solidFill>
                <a:latin typeface="Caladea Bold"/>
              </a:rPr>
              <a:t>Chi-Square test of independence</a:t>
            </a:r>
          </a:p>
        </p:txBody>
      </p:sp>
      <p:sp>
        <p:nvSpPr>
          <p:cNvPr id="5" name="TextBox 5"/>
          <p:cNvSpPr txBox="1"/>
          <p:nvPr/>
        </p:nvSpPr>
        <p:spPr>
          <a:xfrm>
            <a:off x="1028700" y="1443990"/>
            <a:ext cx="16674161" cy="904240"/>
          </a:xfrm>
          <a:prstGeom prst="rect">
            <a:avLst/>
          </a:prstGeom>
        </p:spPr>
        <p:txBody>
          <a:bodyPr lIns="0" tIns="0" rIns="0" bIns="0" rtlCol="0" anchor="t">
            <a:spAutoFit/>
          </a:bodyPr>
          <a:lstStyle/>
          <a:p>
            <a:pPr algn="ctr">
              <a:lnSpc>
                <a:spcPts val="7279"/>
              </a:lnSpc>
            </a:pPr>
            <a:r>
              <a:rPr lang="en-US" sz="5199" dirty="0">
                <a:solidFill>
                  <a:srgbClr val="F1F1F1"/>
                </a:solidFill>
                <a:latin typeface="Caladea Bold"/>
              </a:rPr>
              <a:t>Director's win vs Movie rating</a:t>
            </a:r>
          </a:p>
        </p:txBody>
      </p:sp>
      <p:pic>
        <p:nvPicPr>
          <p:cNvPr id="7" name="Picture 6">
            <a:extLst>
              <a:ext uri="{FF2B5EF4-FFF2-40B4-BE49-F238E27FC236}">
                <a16:creationId xmlns:a16="http://schemas.microsoft.com/office/drawing/2014/main" id="{6001A7FA-2155-4892-A2B6-3146AC3204D2}"/>
              </a:ext>
            </a:extLst>
          </p:cNvPr>
          <p:cNvPicPr>
            <a:picLocks noChangeAspect="1"/>
          </p:cNvPicPr>
          <p:nvPr/>
        </p:nvPicPr>
        <p:blipFill>
          <a:blip r:embed="rId2"/>
          <a:stretch>
            <a:fillRect/>
          </a:stretch>
        </p:blipFill>
        <p:spPr>
          <a:xfrm>
            <a:off x="0" y="2892153"/>
            <a:ext cx="13716000" cy="74123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3295696"/>
            <a:ext cx="18288000" cy="5671499"/>
          </a:xfrm>
          <a:prstGeom prst="rect">
            <a:avLst/>
          </a:prstGeom>
          <a:solidFill>
            <a:srgbClr val="8268D6"/>
          </a:solidFill>
        </p:spPr>
      </p:sp>
      <p:sp>
        <p:nvSpPr>
          <p:cNvPr id="3" name="AutoShape 3"/>
          <p:cNvSpPr/>
          <p:nvPr/>
        </p:nvSpPr>
        <p:spPr>
          <a:xfrm>
            <a:off x="0" y="3295696"/>
            <a:ext cx="18288000" cy="0"/>
          </a:xfrm>
          <a:prstGeom prst="line">
            <a:avLst/>
          </a:prstGeom>
          <a:ln w="19050" cap="flat">
            <a:solidFill>
              <a:srgbClr val="141414"/>
            </a:solidFill>
            <a:prstDash val="solid"/>
            <a:headEnd type="none" w="sm" len="sm"/>
            <a:tailEnd type="none" w="sm" len="sm"/>
          </a:ln>
        </p:spPr>
      </p:sp>
      <p:sp>
        <p:nvSpPr>
          <p:cNvPr id="4" name="AutoShape 4"/>
          <p:cNvSpPr/>
          <p:nvPr/>
        </p:nvSpPr>
        <p:spPr>
          <a:xfrm>
            <a:off x="0" y="8948145"/>
            <a:ext cx="18288000" cy="0"/>
          </a:xfrm>
          <a:prstGeom prst="line">
            <a:avLst/>
          </a:prstGeom>
          <a:ln w="19050" cap="flat">
            <a:solidFill>
              <a:srgbClr val="141414"/>
            </a:solidFill>
            <a:prstDash val="solid"/>
            <a:headEnd type="none" w="sm" len="sm"/>
            <a:tailEnd type="none" w="sm" len="sm"/>
          </a:ln>
        </p:spPr>
      </p:sp>
      <p:sp>
        <p:nvSpPr>
          <p:cNvPr id="5" name="TextBox 5"/>
          <p:cNvSpPr txBox="1"/>
          <p:nvPr/>
        </p:nvSpPr>
        <p:spPr>
          <a:xfrm>
            <a:off x="373856" y="385762"/>
            <a:ext cx="17540288" cy="2682240"/>
          </a:xfrm>
          <a:prstGeom prst="rect">
            <a:avLst/>
          </a:prstGeom>
        </p:spPr>
        <p:txBody>
          <a:bodyPr lIns="0" tIns="0" rIns="0" bIns="0" rtlCol="0" anchor="t">
            <a:spAutoFit/>
          </a:bodyPr>
          <a:lstStyle/>
          <a:p>
            <a:pPr marL="0" lvl="0" indent="0">
              <a:lnSpc>
                <a:spcPts val="10560"/>
              </a:lnSpc>
              <a:spcBef>
                <a:spcPct val="0"/>
              </a:spcBef>
            </a:pPr>
            <a:r>
              <a:rPr lang="en-US" sz="8800">
                <a:solidFill>
                  <a:srgbClr val="141414"/>
                </a:solidFill>
                <a:latin typeface="Caladea Bold"/>
              </a:rPr>
              <a:t>Result from Chi-Square test of Independence </a:t>
            </a:r>
          </a:p>
        </p:txBody>
      </p:sp>
      <p:sp>
        <p:nvSpPr>
          <p:cNvPr id="6" name="TextBox 6"/>
          <p:cNvSpPr txBox="1"/>
          <p:nvPr/>
        </p:nvSpPr>
        <p:spPr>
          <a:xfrm>
            <a:off x="1028700" y="5924111"/>
            <a:ext cx="4881704" cy="1859534"/>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There may be some relationship between movie genres and Oscar wins/losses between 2010-2016.</a:t>
            </a:r>
          </a:p>
        </p:txBody>
      </p:sp>
      <p:sp>
        <p:nvSpPr>
          <p:cNvPr id="7" name="TextBox 7"/>
          <p:cNvSpPr txBox="1"/>
          <p:nvPr/>
        </p:nvSpPr>
        <p:spPr>
          <a:xfrm>
            <a:off x="1028700" y="4592116"/>
            <a:ext cx="4881704" cy="10001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F1F1F1"/>
                </a:solidFill>
                <a:latin typeface="Public Sans Bold"/>
              </a:rPr>
              <a:t>The First Analysis of Obtained Results</a:t>
            </a:r>
          </a:p>
        </p:txBody>
      </p:sp>
      <p:grpSp>
        <p:nvGrpSpPr>
          <p:cNvPr id="8" name="Group 8"/>
          <p:cNvGrpSpPr/>
          <p:nvPr/>
        </p:nvGrpSpPr>
        <p:grpSpPr>
          <a:xfrm>
            <a:off x="6703148" y="4559493"/>
            <a:ext cx="4881704" cy="3143904"/>
            <a:chOff x="0" y="0"/>
            <a:chExt cx="6508939" cy="4191872"/>
          </a:xfrm>
        </p:grpSpPr>
        <p:sp>
          <p:nvSpPr>
            <p:cNvPr id="9" name="TextBox 9"/>
            <p:cNvSpPr txBox="1"/>
            <p:nvPr/>
          </p:nvSpPr>
          <p:spPr>
            <a:xfrm>
              <a:off x="0" y="1737894"/>
              <a:ext cx="6508939" cy="2453979"/>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There may be some relationship between movie ratings and Oscar wins/losses between 2010-2016.</a:t>
              </a:r>
            </a:p>
          </p:txBody>
        </p:sp>
        <p:sp>
          <p:nvSpPr>
            <p:cNvPr id="10" name="TextBox 10"/>
            <p:cNvSpPr txBox="1"/>
            <p:nvPr/>
          </p:nvSpPr>
          <p:spPr>
            <a:xfrm>
              <a:off x="0" y="-47625"/>
              <a:ext cx="6508939" cy="13176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F1F1F1"/>
                  </a:solidFill>
                  <a:latin typeface="Public Sans Bold"/>
                </a:rPr>
                <a:t>The Second Analysis of Obtained Results</a:t>
              </a:r>
            </a:p>
          </p:txBody>
        </p:sp>
      </p:grpSp>
      <p:grpSp>
        <p:nvGrpSpPr>
          <p:cNvPr id="11" name="Group 11"/>
          <p:cNvGrpSpPr/>
          <p:nvPr/>
        </p:nvGrpSpPr>
        <p:grpSpPr>
          <a:xfrm>
            <a:off x="12377596" y="4523774"/>
            <a:ext cx="4881704" cy="3195097"/>
            <a:chOff x="0" y="-47625"/>
            <a:chExt cx="6508939" cy="4260129"/>
          </a:xfrm>
        </p:grpSpPr>
        <p:sp>
          <p:nvSpPr>
            <p:cNvPr id="12" name="TextBox 12"/>
            <p:cNvSpPr txBox="1"/>
            <p:nvPr/>
          </p:nvSpPr>
          <p:spPr>
            <a:xfrm>
              <a:off x="0" y="1737895"/>
              <a:ext cx="6508939" cy="2474609"/>
            </a:xfrm>
            <a:prstGeom prst="rect">
              <a:avLst/>
            </a:prstGeom>
          </p:spPr>
          <p:txBody>
            <a:bodyPr lIns="0" tIns="0" rIns="0" bIns="0" rtlCol="0" anchor="t">
              <a:spAutoFit/>
            </a:bodyPr>
            <a:lstStyle/>
            <a:p>
              <a:pPr>
                <a:lnSpc>
                  <a:spcPts val="3718"/>
                </a:lnSpc>
              </a:pPr>
              <a:r>
                <a:rPr lang="en-US" sz="2600" dirty="0">
                  <a:solidFill>
                    <a:srgbClr val="F1F1F1"/>
                  </a:solidFill>
                  <a:latin typeface="Public Sans"/>
                </a:rPr>
                <a:t>There is no relationship between an Oscar winning director and the movie’s rating between 2010-2016.</a:t>
              </a:r>
            </a:p>
          </p:txBody>
        </p:sp>
        <p:sp>
          <p:nvSpPr>
            <p:cNvPr id="13" name="TextBox 13"/>
            <p:cNvSpPr txBox="1"/>
            <p:nvPr/>
          </p:nvSpPr>
          <p:spPr>
            <a:xfrm>
              <a:off x="0" y="-47625"/>
              <a:ext cx="6508939" cy="13176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F1F1F1"/>
                  </a:solidFill>
                  <a:latin typeface="Public Sans Bold"/>
                </a:rPr>
                <a:t>The Third Analysis of Obtained Results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rot="5400000">
            <a:off x="7574711" y="-7574711"/>
            <a:ext cx="3138577" cy="18288000"/>
          </a:xfrm>
          <a:prstGeom prst="rect">
            <a:avLst/>
          </a:prstGeom>
          <a:solidFill>
            <a:srgbClr val="5C96D0"/>
          </a:solidFill>
        </p:spPr>
      </p:sp>
      <p:pic>
        <p:nvPicPr>
          <p:cNvPr id="3" name="Picture 3"/>
          <p:cNvPicPr>
            <a:picLocks noChangeAspect="1"/>
          </p:cNvPicPr>
          <p:nvPr/>
        </p:nvPicPr>
        <p:blipFill>
          <a:blip r:embed="rId2"/>
          <a:srcRect l="39422" r="4710"/>
          <a:stretch>
            <a:fillRect/>
          </a:stretch>
        </p:blipFill>
        <p:spPr>
          <a:xfrm>
            <a:off x="10993040" y="3138579"/>
            <a:ext cx="7294960" cy="7148422"/>
          </a:xfrm>
          <a:prstGeom prst="rect">
            <a:avLst/>
          </a:prstGeom>
        </p:spPr>
      </p:pic>
      <p:sp>
        <p:nvSpPr>
          <p:cNvPr id="4" name="TextBox 4"/>
          <p:cNvSpPr txBox="1"/>
          <p:nvPr/>
        </p:nvSpPr>
        <p:spPr>
          <a:xfrm>
            <a:off x="1028700" y="1009650"/>
            <a:ext cx="16230600" cy="1390650"/>
          </a:xfrm>
          <a:prstGeom prst="rect">
            <a:avLst/>
          </a:prstGeom>
        </p:spPr>
        <p:txBody>
          <a:bodyPr lIns="0" tIns="0" rIns="0" bIns="0" rtlCol="0" anchor="t">
            <a:spAutoFit/>
          </a:bodyPr>
          <a:lstStyle/>
          <a:p>
            <a:pPr marL="0" lvl="0" indent="0" algn="ctr">
              <a:lnSpc>
                <a:spcPts val="10800"/>
              </a:lnSpc>
              <a:spcBef>
                <a:spcPct val="0"/>
              </a:spcBef>
            </a:pPr>
            <a:r>
              <a:rPr lang="en-US" sz="9000" u="none">
                <a:solidFill>
                  <a:srgbClr val="F1F1F1"/>
                </a:solidFill>
                <a:latin typeface="Caladea Bold"/>
              </a:rPr>
              <a:t>Conclusions</a:t>
            </a:r>
          </a:p>
        </p:txBody>
      </p:sp>
      <p:sp>
        <p:nvSpPr>
          <p:cNvPr id="5" name="TextBox 5"/>
          <p:cNvSpPr txBox="1"/>
          <p:nvPr/>
        </p:nvSpPr>
        <p:spPr>
          <a:xfrm>
            <a:off x="42862" y="3390819"/>
            <a:ext cx="10625138" cy="6561861"/>
          </a:xfrm>
          <a:prstGeom prst="rect">
            <a:avLst/>
          </a:prstGeom>
        </p:spPr>
        <p:txBody>
          <a:bodyPr wrap="square" lIns="0" tIns="0" rIns="0" bIns="0" rtlCol="0" anchor="t">
            <a:spAutoFit/>
          </a:bodyPr>
          <a:lstStyle/>
          <a:p>
            <a:pPr marL="646743" lvl="1" indent="-323371">
              <a:lnSpc>
                <a:spcPts val="4283"/>
              </a:lnSpc>
              <a:buFont typeface="Arial"/>
              <a:buChar char="•"/>
            </a:pPr>
            <a:r>
              <a:rPr lang="en-US" sz="2800" dirty="0">
                <a:solidFill>
                  <a:srgbClr val="000000"/>
                </a:solidFill>
                <a:latin typeface="Public Sans"/>
              </a:rPr>
              <a:t>Movies in the average rating categories (6.1-7.0 and 7.1-8.0) are likely to win more Oscars than movies in the highest rating category. This may be due to the reason that average rated movies are directed towards and viewed by a general audience.</a:t>
            </a:r>
          </a:p>
          <a:p>
            <a:pPr marL="646742" lvl="1" indent="-323371">
              <a:lnSpc>
                <a:spcPts val="4283"/>
              </a:lnSpc>
              <a:buFont typeface="Arial"/>
              <a:buChar char="•"/>
            </a:pPr>
            <a:r>
              <a:rPr lang="en-US" sz="2800" dirty="0">
                <a:solidFill>
                  <a:srgbClr val="000000"/>
                </a:solidFill>
                <a:latin typeface="Public Sans"/>
              </a:rPr>
              <a:t>Movies under the genre of Drama, Family, Animation, Action, Adventure and Comedy are more likely to win an Oscar as these genres are appealed more by a general audience.</a:t>
            </a:r>
          </a:p>
          <a:p>
            <a:pPr marL="646742" lvl="1" indent="-323371">
              <a:lnSpc>
                <a:spcPts val="4283"/>
              </a:lnSpc>
              <a:buFont typeface="Arial"/>
              <a:buChar char="•"/>
            </a:pPr>
            <a:r>
              <a:rPr lang="en-US" sz="2800" dirty="0">
                <a:solidFill>
                  <a:srgbClr val="000000"/>
                </a:solidFill>
                <a:latin typeface="Public Sans"/>
              </a:rPr>
              <a:t>Having an Academy Award winning director directing a movie does not have an impact on its rating and in turn does not influence the movie’s chance of winning/losing an Oscar.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7546" y="4397809"/>
            <a:ext cx="285285" cy="71321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0123" y="6724471"/>
            <a:ext cx="733433" cy="50140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8608" y="8446139"/>
            <a:ext cx="624949" cy="642471"/>
          </a:xfrm>
          <a:prstGeom prst="rect">
            <a:avLst/>
          </a:prstGeom>
        </p:spPr>
      </p:pic>
      <p:sp>
        <p:nvSpPr>
          <p:cNvPr id="5" name="AutoShape 5"/>
          <p:cNvSpPr/>
          <p:nvPr/>
        </p:nvSpPr>
        <p:spPr>
          <a:xfrm>
            <a:off x="0" y="-505650"/>
            <a:ext cx="18288000" cy="3068700"/>
          </a:xfrm>
          <a:prstGeom prst="rect">
            <a:avLst/>
          </a:prstGeom>
          <a:solidFill>
            <a:srgbClr val="ED9FBD"/>
          </a:solidFill>
        </p:spPr>
      </p:sp>
      <p:sp>
        <p:nvSpPr>
          <p:cNvPr id="6" name="TextBox 6"/>
          <p:cNvSpPr txBox="1"/>
          <p:nvPr/>
        </p:nvSpPr>
        <p:spPr>
          <a:xfrm>
            <a:off x="953556" y="367668"/>
            <a:ext cx="16260711" cy="1552575"/>
          </a:xfrm>
          <a:prstGeom prst="rect">
            <a:avLst/>
          </a:prstGeom>
        </p:spPr>
        <p:txBody>
          <a:bodyPr lIns="0" tIns="0" rIns="0" bIns="0" rtlCol="0" anchor="t">
            <a:spAutoFit/>
          </a:bodyPr>
          <a:lstStyle/>
          <a:p>
            <a:pPr algn="ctr">
              <a:lnSpc>
                <a:spcPts val="12599"/>
              </a:lnSpc>
            </a:pPr>
            <a:r>
              <a:rPr lang="en-US" sz="9000" dirty="0">
                <a:solidFill>
                  <a:schemeClr val="bg1"/>
                </a:solidFill>
                <a:latin typeface="Caladea Bold"/>
              </a:rPr>
              <a:t>Webliography</a:t>
            </a:r>
            <a:r>
              <a:rPr lang="en-US" sz="9000" dirty="0">
                <a:solidFill>
                  <a:srgbClr val="000000"/>
                </a:solidFill>
                <a:latin typeface="Caladea Bold"/>
              </a:rPr>
              <a:t> </a:t>
            </a:r>
          </a:p>
        </p:txBody>
      </p:sp>
      <p:sp>
        <p:nvSpPr>
          <p:cNvPr id="7" name="TextBox 7"/>
          <p:cNvSpPr txBox="1"/>
          <p:nvPr/>
        </p:nvSpPr>
        <p:spPr>
          <a:xfrm>
            <a:off x="328608" y="2905868"/>
            <a:ext cx="16715828" cy="984885"/>
          </a:xfrm>
          <a:prstGeom prst="rect">
            <a:avLst/>
          </a:prstGeom>
        </p:spPr>
        <p:txBody>
          <a:bodyPr lIns="0" tIns="0" rIns="0" bIns="0" rtlCol="0" anchor="t">
            <a:spAutoFit/>
          </a:bodyPr>
          <a:lstStyle/>
          <a:p>
            <a:pPr>
              <a:lnSpc>
                <a:spcPts val="3897"/>
              </a:lnSpc>
              <a:spcBef>
                <a:spcPct val="0"/>
              </a:spcBef>
            </a:pPr>
            <a:r>
              <a:rPr lang="en-US" sz="3247">
                <a:solidFill>
                  <a:srgbClr val="000000"/>
                </a:solidFill>
                <a:latin typeface="Public Sans"/>
              </a:rPr>
              <a:t>For the successful completion of this project, we took help and guidance from the web links as stated below-</a:t>
            </a:r>
          </a:p>
        </p:txBody>
      </p:sp>
      <p:sp>
        <p:nvSpPr>
          <p:cNvPr id="8" name="TextBox 8"/>
          <p:cNvSpPr txBox="1"/>
          <p:nvPr/>
        </p:nvSpPr>
        <p:spPr>
          <a:xfrm>
            <a:off x="1322339" y="3890753"/>
            <a:ext cx="16467221" cy="5174045"/>
          </a:xfrm>
          <a:prstGeom prst="rect">
            <a:avLst/>
          </a:prstGeom>
        </p:spPr>
        <p:txBody>
          <a:bodyPr lIns="0" tIns="0" rIns="0" bIns="0" rtlCol="0" anchor="t">
            <a:spAutoFit/>
          </a:bodyPr>
          <a:lstStyle/>
          <a:p>
            <a:pPr algn="ctr">
              <a:lnSpc>
                <a:spcPts val="4469"/>
              </a:lnSpc>
              <a:spcBef>
                <a:spcPct val="0"/>
              </a:spcBef>
            </a:pPr>
            <a:endParaRPr dirty="0"/>
          </a:p>
          <a:p>
            <a:pPr>
              <a:lnSpc>
                <a:spcPts val="4469"/>
              </a:lnSpc>
              <a:spcBef>
                <a:spcPct val="0"/>
              </a:spcBef>
            </a:pPr>
            <a:r>
              <a:rPr lang="en-US" sz="3724" dirty="0">
                <a:solidFill>
                  <a:srgbClr val="000000"/>
                </a:solidFill>
                <a:latin typeface="Caladea Bold"/>
              </a:rPr>
              <a:t> </a:t>
            </a:r>
            <a:r>
              <a:rPr lang="en-US" sz="3724" dirty="0">
                <a:solidFill>
                  <a:srgbClr val="000000"/>
                </a:solidFill>
                <a:latin typeface="Caladea"/>
                <a:hlinkClick r:id="rId8"/>
              </a:rPr>
              <a:t>Student's T-Test</a:t>
            </a:r>
            <a:r>
              <a:rPr lang="en-US" sz="3724" dirty="0">
                <a:solidFill>
                  <a:srgbClr val="000000"/>
                </a:solidFill>
                <a:latin typeface="Caladea"/>
              </a:rPr>
              <a:t> (Introduction, uses, computation, unpaired and paired two sample t-tests, applications, calculations)</a:t>
            </a:r>
          </a:p>
          <a:p>
            <a:pPr>
              <a:lnSpc>
                <a:spcPts val="4469"/>
              </a:lnSpc>
              <a:spcBef>
                <a:spcPct val="0"/>
              </a:spcBef>
            </a:pPr>
            <a:endParaRPr lang="en-US" sz="3724" dirty="0">
              <a:solidFill>
                <a:srgbClr val="000000"/>
              </a:solidFill>
              <a:latin typeface="Caladea"/>
            </a:endParaRPr>
          </a:p>
          <a:p>
            <a:pPr>
              <a:lnSpc>
                <a:spcPts val="4469"/>
              </a:lnSpc>
              <a:spcBef>
                <a:spcPct val="0"/>
              </a:spcBef>
            </a:pPr>
            <a:endParaRPr lang="en-US" sz="3724" dirty="0">
              <a:solidFill>
                <a:srgbClr val="000000"/>
              </a:solidFill>
              <a:latin typeface="Caladea"/>
            </a:endParaRPr>
          </a:p>
          <a:p>
            <a:pPr>
              <a:lnSpc>
                <a:spcPts val="4469"/>
              </a:lnSpc>
              <a:spcBef>
                <a:spcPct val="0"/>
              </a:spcBef>
            </a:pPr>
            <a:r>
              <a:rPr lang="en-US" sz="3724" dirty="0">
                <a:solidFill>
                  <a:srgbClr val="000000"/>
                </a:solidFill>
                <a:latin typeface="Caladea"/>
                <a:hlinkClick r:id="rId9"/>
              </a:rPr>
              <a:t>Statistical analysis of T-Test</a:t>
            </a:r>
            <a:r>
              <a:rPr lang="en-US" sz="3724" dirty="0">
                <a:solidFill>
                  <a:srgbClr val="000000"/>
                </a:solidFill>
                <a:latin typeface="Caladea"/>
              </a:rPr>
              <a:t> (p-value and critical value, t-scores)</a:t>
            </a:r>
          </a:p>
          <a:p>
            <a:pPr>
              <a:lnSpc>
                <a:spcPts val="4469"/>
              </a:lnSpc>
              <a:spcBef>
                <a:spcPct val="0"/>
              </a:spcBef>
            </a:pPr>
            <a:endParaRPr lang="en-US" sz="3724" dirty="0">
              <a:solidFill>
                <a:srgbClr val="000000"/>
              </a:solidFill>
              <a:latin typeface="Caladea"/>
            </a:endParaRPr>
          </a:p>
          <a:p>
            <a:pPr>
              <a:lnSpc>
                <a:spcPts val="4469"/>
              </a:lnSpc>
              <a:spcBef>
                <a:spcPct val="0"/>
              </a:spcBef>
            </a:pPr>
            <a:endParaRPr lang="en-US" sz="3724" dirty="0">
              <a:solidFill>
                <a:srgbClr val="000000"/>
              </a:solidFill>
              <a:latin typeface="Caladea"/>
            </a:endParaRPr>
          </a:p>
          <a:p>
            <a:pPr>
              <a:lnSpc>
                <a:spcPts val="4469"/>
              </a:lnSpc>
              <a:spcBef>
                <a:spcPct val="0"/>
              </a:spcBef>
            </a:pPr>
            <a:r>
              <a:rPr lang="en-US" sz="3724" dirty="0">
                <a:solidFill>
                  <a:srgbClr val="000000"/>
                </a:solidFill>
                <a:latin typeface="Caladea"/>
                <a:hlinkClick r:id="rId10"/>
              </a:rPr>
              <a:t>Shapiro Wilk Test</a:t>
            </a:r>
            <a:r>
              <a:rPr lang="en-US" sz="3724" dirty="0">
                <a:solidFill>
                  <a:srgbClr val="000000"/>
                </a:solidFill>
                <a:latin typeface="Caladea"/>
              </a:rPr>
              <a:t> (Introduction, interpretation, approximation)</a:t>
            </a:r>
            <a:r>
              <a:rPr lang="en-US" sz="3724" dirty="0">
                <a:solidFill>
                  <a:srgbClr val="000000"/>
                </a:solidFill>
                <a:latin typeface="Caladea Bold"/>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6892" y="6286500"/>
            <a:ext cx="543337" cy="71321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6818" y="1617345"/>
            <a:ext cx="662962" cy="64247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6892" y="3693389"/>
            <a:ext cx="468126" cy="713211"/>
          </a:xfrm>
          <a:prstGeom prst="rect">
            <a:avLst/>
          </a:prstGeom>
        </p:spPr>
      </p:pic>
      <p:sp>
        <p:nvSpPr>
          <p:cNvPr id="5" name="TextBox 5"/>
          <p:cNvSpPr txBox="1"/>
          <p:nvPr/>
        </p:nvSpPr>
        <p:spPr>
          <a:xfrm>
            <a:off x="1481137" y="1617345"/>
            <a:ext cx="16406305" cy="6117059"/>
          </a:xfrm>
          <a:prstGeom prst="rect">
            <a:avLst/>
          </a:prstGeom>
        </p:spPr>
        <p:txBody>
          <a:bodyPr lIns="0" tIns="0" rIns="0" bIns="0" rtlCol="0" anchor="t">
            <a:spAutoFit/>
          </a:bodyPr>
          <a:lstStyle/>
          <a:p>
            <a:pPr>
              <a:lnSpc>
                <a:spcPts val="5310"/>
              </a:lnSpc>
              <a:spcBef>
                <a:spcPct val="0"/>
              </a:spcBef>
            </a:pPr>
            <a:r>
              <a:rPr lang="en-US" sz="4425" dirty="0">
                <a:solidFill>
                  <a:srgbClr val="000000"/>
                </a:solidFill>
                <a:latin typeface="Caladea"/>
                <a:hlinkClick r:id="rId8"/>
              </a:rPr>
              <a:t>Wilcoxon Test</a:t>
            </a:r>
            <a:r>
              <a:rPr lang="en-US" sz="4425" dirty="0">
                <a:solidFill>
                  <a:srgbClr val="000000"/>
                </a:solidFill>
                <a:latin typeface="Caladea"/>
              </a:rPr>
              <a:t>  (Introduction, procedure, computation)</a:t>
            </a:r>
          </a:p>
          <a:p>
            <a:pPr>
              <a:lnSpc>
                <a:spcPts val="5310"/>
              </a:lnSpc>
              <a:spcBef>
                <a:spcPct val="0"/>
              </a:spcBef>
            </a:pPr>
            <a:endParaRPr lang="en-US" sz="4425" dirty="0">
              <a:solidFill>
                <a:srgbClr val="000000"/>
              </a:solidFill>
              <a:latin typeface="Caladea"/>
            </a:endParaRPr>
          </a:p>
          <a:p>
            <a:pPr>
              <a:lnSpc>
                <a:spcPts val="5310"/>
              </a:lnSpc>
              <a:spcBef>
                <a:spcPct val="0"/>
              </a:spcBef>
            </a:pPr>
            <a:endParaRPr lang="en-US" sz="4425" dirty="0">
              <a:solidFill>
                <a:srgbClr val="000000"/>
              </a:solidFill>
              <a:latin typeface="Caladea"/>
            </a:endParaRPr>
          </a:p>
          <a:p>
            <a:pPr>
              <a:lnSpc>
                <a:spcPts val="5310"/>
              </a:lnSpc>
              <a:spcBef>
                <a:spcPct val="0"/>
              </a:spcBef>
            </a:pPr>
            <a:r>
              <a:rPr lang="en-US" sz="4425" dirty="0">
                <a:solidFill>
                  <a:srgbClr val="000000"/>
                </a:solidFill>
                <a:latin typeface="Caladea" panose="020B0604020202020204" charset="0"/>
                <a:hlinkClick r:id="rId9"/>
              </a:rPr>
              <a:t>Chi-Square test of Independence</a:t>
            </a:r>
            <a:r>
              <a:rPr lang="en-US" sz="4425" dirty="0">
                <a:solidFill>
                  <a:srgbClr val="000000"/>
                </a:solidFill>
                <a:latin typeface="Caladea" panose="020B0604020202020204" charset="0"/>
              </a:rPr>
              <a:t> </a:t>
            </a:r>
            <a:r>
              <a:rPr lang="en-US" sz="4425" dirty="0">
                <a:solidFill>
                  <a:srgbClr val="000000"/>
                </a:solidFill>
                <a:latin typeface="Caladea"/>
              </a:rPr>
              <a:t>(Introduction, computation, statistical details, understanding p-values)</a:t>
            </a:r>
          </a:p>
          <a:p>
            <a:pPr>
              <a:lnSpc>
                <a:spcPts val="5310"/>
              </a:lnSpc>
              <a:spcBef>
                <a:spcPct val="0"/>
              </a:spcBef>
            </a:pPr>
            <a:endParaRPr lang="en-US" sz="4425" dirty="0">
              <a:solidFill>
                <a:srgbClr val="000000"/>
              </a:solidFill>
              <a:latin typeface="Caladea"/>
            </a:endParaRPr>
          </a:p>
          <a:p>
            <a:pPr>
              <a:lnSpc>
                <a:spcPts val="5310"/>
              </a:lnSpc>
              <a:spcBef>
                <a:spcPct val="0"/>
              </a:spcBef>
            </a:pPr>
            <a:endParaRPr lang="en-US" sz="4425" dirty="0">
              <a:solidFill>
                <a:srgbClr val="000000"/>
              </a:solidFill>
              <a:latin typeface="Caladea"/>
            </a:endParaRPr>
          </a:p>
          <a:p>
            <a:pPr>
              <a:lnSpc>
                <a:spcPts val="5310"/>
              </a:lnSpc>
              <a:spcBef>
                <a:spcPct val="0"/>
              </a:spcBef>
            </a:pPr>
            <a:r>
              <a:rPr lang="en-US" sz="4425" dirty="0">
                <a:solidFill>
                  <a:srgbClr val="000000"/>
                </a:solidFill>
                <a:latin typeface="Caladea"/>
                <a:hlinkClick r:id="rId10"/>
              </a:rPr>
              <a:t>Chi-Square Test</a:t>
            </a:r>
            <a:r>
              <a:rPr lang="en-US" sz="4425" dirty="0">
                <a:solidFill>
                  <a:srgbClr val="000000"/>
                </a:solidFill>
                <a:latin typeface="Caladea"/>
              </a:rPr>
              <a:t> (Chi square test for variance, Pearson’s chi squared test, Binomial tests, Yate's correlation of continuity, applications).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0941" y="1399531"/>
            <a:ext cx="684494" cy="49408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3447" y="6968072"/>
            <a:ext cx="497951" cy="71321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1549" y="3199602"/>
            <a:ext cx="523886" cy="713211"/>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39837" y="5189669"/>
            <a:ext cx="707310" cy="501547"/>
          </a:xfrm>
          <a:prstGeom prst="rect">
            <a:avLst/>
          </a:prstGeom>
        </p:spPr>
      </p:pic>
      <p:sp>
        <p:nvSpPr>
          <p:cNvPr id="6" name="TextBox 6"/>
          <p:cNvSpPr txBox="1"/>
          <p:nvPr/>
        </p:nvSpPr>
        <p:spPr>
          <a:xfrm>
            <a:off x="2133600" y="1296293"/>
            <a:ext cx="15074271" cy="7694414"/>
          </a:xfrm>
          <a:prstGeom prst="rect">
            <a:avLst/>
          </a:prstGeom>
        </p:spPr>
        <p:txBody>
          <a:bodyPr lIns="0" tIns="0" rIns="0" bIns="0" rtlCol="0" anchor="t">
            <a:spAutoFit/>
          </a:bodyPr>
          <a:lstStyle/>
          <a:p>
            <a:pPr>
              <a:lnSpc>
                <a:spcPts val="5011"/>
              </a:lnSpc>
              <a:spcBef>
                <a:spcPct val="0"/>
              </a:spcBef>
            </a:pPr>
            <a:r>
              <a:rPr lang="en-US" sz="4176" dirty="0">
                <a:solidFill>
                  <a:srgbClr val="000000"/>
                </a:solidFill>
                <a:latin typeface="Caladea" panose="020B0604020202020204" charset="0"/>
                <a:hlinkClick r:id="rId10"/>
              </a:rPr>
              <a:t>IMDB Movie Data</a:t>
            </a:r>
            <a:r>
              <a:rPr lang="en-US" sz="4176" dirty="0">
                <a:solidFill>
                  <a:srgbClr val="000000"/>
                </a:solidFill>
                <a:latin typeface="Caladea" panose="020B0604020202020204" charset="0"/>
              </a:rPr>
              <a:t> Data </a:t>
            </a:r>
            <a:r>
              <a:rPr lang="en-US" sz="4176" dirty="0">
                <a:solidFill>
                  <a:srgbClr val="000000"/>
                </a:solidFill>
                <a:latin typeface="Caladea"/>
              </a:rPr>
              <a:t>set for the project (IMDB data from 2006 to 2016).</a:t>
            </a:r>
          </a:p>
          <a:p>
            <a:pPr>
              <a:lnSpc>
                <a:spcPts val="5011"/>
              </a:lnSpc>
              <a:spcBef>
                <a:spcPct val="0"/>
              </a:spcBef>
            </a:pPr>
            <a:endParaRPr lang="en-US" sz="4176" dirty="0">
              <a:solidFill>
                <a:srgbClr val="000000"/>
              </a:solidFill>
              <a:latin typeface="Caladea"/>
            </a:endParaRPr>
          </a:p>
          <a:p>
            <a:pPr>
              <a:lnSpc>
                <a:spcPts val="5011"/>
              </a:lnSpc>
              <a:spcBef>
                <a:spcPct val="0"/>
              </a:spcBef>
            </a:pPr>
            <a:r>
              <a:rPr lang="en-US" sz="4176" dirty="0">
                <a:solidFill>
                  <a:srgbClr val="000000"/>
                </a:solidFill>
                <a:latin typeface="Caladea" panose="020B0604020202020204" charset="0"/>
                <a:hlinkClick r:id="rId11"/>
              </a:rPr>
              <a:t>IMDB</a:t>
            </a:r>
            <a:r>
              <a:rPr lang="en-US" sz="4176" dirty="0">
                <a:solidFill>
                  <a:srgbClr val="000000"/>
                </a:solidFill>
                <a:latin typeface="Caladea" panose="020B0604020202020204" charset="0"/>
              </a:rPr>
              <a:t> -</a:t>
            </a:r>
            <a:r>
              <a:rPr lang="en-US" sz="4176" dirty="0">
                <a:solidFill>
                  <a:srgbClr val="000000"/>
                </a:solidFill>
                <a:latin typeface="Caladea"/>
              </a:rPr>
              <a:t>IMDB’s official website (Oscar data for the winning movies) (Link to </a:t>
            </a:r>
            <a:r>
              <a:rPr lang="en-US" sz="4176" dirty="0">
                <a:solidFill>
                  <a:srgbClr val="000000"/>
                </a:solidFill>
                <a:latin typeface="Caladea"/>
                <a:hlinkClick r:id="rId12"/>
              </a:rPr>
              <a:t>Our dataset</a:t>
            </a:r>
            <a:r>
              <a:rPr lang="en-US" sz="4176" dirty="0">
                <a:solidFill>
                  <a:srgbClr val="000000"/>
                </a:solidFill>
                <a:latin typeface="Caladea"/>
              </a:rPr>
              <a:t>)</a:t>
            </a:r>
          </a:p>
          <a:p>
            <a:pPr>
              <a:lnSpc>
                <a:spcPts val="5011"/>
              </a:lnSpc>
              <a:spcBef>
                <a:spcPct val="0"/>
              </a:spcBef>
            </a:pPr>
            <a:endParaRPr lang="en-US" sz="4176" dirty="0">
              <a:solidFill>
                <a:srgbClr val="000000"/>
              </a:solidFill>
              <a:latin typeface="Caladea"/>
            </a:endParaRPr>
          </a:p>
          <a:p>
            <a:pPr>
              <a:lnSpc>
                <a:spcPts val="5011"/>
              </a:lnSpc>
              <a:spcBef>
                <a:spcPct val="0"/>
              </a:spcBef>
            </a:pPr>
            <a:r>
              <a:rPr lang="en-US" sz="4176" dirty="0">
                <a:solidFill>
                  <a:srgbClr val="000000"/>
                </a:solidFill>
                <a:latin typeface="Caladea" panose="020B0604020202020204" charset="0"/>
                <a:hlinkClick r:id="rId13"/>
              </a:rPr>
              <a:t>QQ Plot</a:t>
            </a:r>
            <a:r>
              <a:rPr lang="en-US" sz="4176" dirty="0">
                <a:solidFill>
                  <a:srgbClr val="000000"/>
                </a:solidFill>
                <a:latin typeface="Caladea" panose="020B0604020202020204" charset="0"/>
              </a:rPr>
              <a:t> </a:t>
            </a:r>
            <a:r>
              <a:rPr lang="en-US" sz="4176" dirty="0">
                <a:solidFill>
                  <a:srgbClr val="000000"/>
                </a:solidFill>
                <a:latin typeface="Caladea Bold"/>
              </a:rPr>
              <a:t>-</a:t>
            </a:r>
            <a:r>
              <a:rPr lang="en-US" sz="4176" dirty="0">
                <a:solidFill>
                  <a:srgbClr val="000000"/>
                </a:solidFill>
                <a:latin typeface="Caladea"/>
              </a:rPr>
              <a:t>Introduction to QQ (Quantile-Quantile) plot, its meaning and definition and its application for common distributions</a:t>
            </a:r>
            <a:r>
              <a:rPr lang="en-US" sz="4176" dirty="0">
                <a:solidFill>
                  <a:srgbClr val="000000"/>
                </a:solidFill>
                <a:latin typeface="Caladea Bold"/>
              </a:rPr>
              <a:t>.</a:t>
            </a:r>
          </a:p>
          <a:p>
            <a:pPr>
              <a:lnSpc>
                <a:spcPts val="5011"/>
              </a:lnSpc>
              <a:spcBef>
                <a:spcPct val="0"/>
              </a:spcBef>
            </a:pPr>
            <a:endParaRPr lang="en-US" sz="4176" dirty="0">
              <a:solidFill>
                <a:srgbClr val="000000"/>
              </a:solidFill>
              <a:latin typeface="Caladea Bold"/>
            </a:endParaRPr>
          </a:p>
          <a:p>
            <a:pPr>
              <a:lnSpc>
                <a:spcPts val="5011"/>
              </a:lnSpc>
              <a:spcBef>
                <a:spcPct val="0"/>
              </a:spcBef>
            </a:pPr>
            <a:r>
              <a:rPr lang="en-US" sz="4176" dirty="0">
                <a:solidFill>
                  <a:srgbClr val="000000"/>
                </a:solidFill>
                <a:latin typeface="Caladea Bold"/>
              </a:rPr>
              <a:t> </a:t>
            </a:r>
            <a:r>
              <a:rPr lang="en-US" sz="4176" dirty="0">
                <a:solidFill>
                  <a:srgbClr val="000000"/>
                </a:solidFill>
                <a:latin typeface="Caladea"/>
              </a:rPr>
              <a:t>We also took assistance for various topics from the notes provided by </a:t>
            </a:r>
            <a:r>
              <a:rPr lang="en-US" sz="4176" dirty="0">
                <a:solidFill>
                  <a:srgbClr val="000000"/>
                </a:solidFill>
                <a:latin typeface="Caladea Bold"/>
              </a:rPr>
              <a:t>Prof. Sagar Sankeshwari</a:t>
            </a:r>
            <a:r>
              <a:rPr lang="en-US" sz="4176" dirty="0">
                <a:solidFill>
                  <a:srgbClr val="000000"/>
                </a:solidFill>
                <a:latin typeface="Caladea"/>
              </a:rPr>
              <a:t> during his lectures and explanations about the same.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AutoShape 2"/>
          <p:cNvSpPr/>
          <p:nvPr/>
        </p:nvSpPr>
        <p:spPr>
          <a:xfrm>
            <a:off x="0" y="0"/>
            <a:ext cx="18310123" cy="3068700"/>
          </a:xfrm>
          <a:prstGeom prst="rect">
            <a:avLst/>
          </a:prstGeom>
          <a:solidFill>
            <a:srgbClr val="ED9FBD"/>
          </a:solidFill>
        </p:spPr>
      </p:sp>
      <p:sp>
        <p:nvSpPr>
          <p:cNvPr id="3" name="TextBox 3"/>
          <p:cNvSpPr txBox="1"/>
          <p:nvPr/>
        </p:nvSpPr>
        <p:spPr>
          <a:xfrm>
            <a:off x="4525669" y="783791"/>
            <a:ext cx="9258784" cy="1501117"/>
          </a:xfrm>
          <a:prstGeom prst="rect">
            <a:avLst/>
          </a:prstGeom>
        </p:spPr>
        <p:txBody>
          <a:bodyPr wrap="square" lIns="0" tIns="0" rIns="0" bIns="0" rtlCol="0" anchor="t">
            <a:spAutoFit/>
          </a:bodyPr>
          <a:lstStyle/>
          <a:p>
            <a:pPr algn="ctr">
              <a:lnSpc>
                <a:spcPts val="12507"/>
              </a:lnSpc>
            </a:pPr>
            <a:r>
              <a:rPr lang="en-US" sz="8934" dirty="0">
                <a:solidFill>
                  <a:schemeClr val="bg1"/>
                </a:solidFill>
                <a:latin typeface="Caladea"/>
              </a:rPr>
              <a:t>Acknowledgement </a:t>
            </a:r>
          </a:p>
        </p:txBody>
      </p:sp>
      <p:sp>
        <p:nvSpPr>
          <p:cNvPr id="4" name="TextBox 4"/>
          <p:cNvSpPr txBox="1"/>
          <p:nvPr/>
        </p:nvSpPr>
        <p:spPr>
          <a:xfrm>
            <a:off x="685800" y="3467100"/>
            <a:ext cx="17221200" cy="5770939"/>
          </a:xfrm>
          <a:prstGeom prst="rect">
            <a:avLst/>
          </a:prstGeom>
        </p:spPr>
        <p:txBody>
          <a:bodyPr wrap="square" lIns="0" tIns="0" rIns="0" bIns="0" rtlCol="0" anchor="t">
            <a:spAutoFit/>
          </a:bodyPr>
          <a:lstStyle/>
          <a:p>
            <a:pPr>
              <a:lnSpc>
                <a:spcPts val="5733"/>
              </a:lnSpc>
            </a:pPr>
            <a:r>
              <a:rPr lang="en-US" sz="3200" dirty="0">
                <a:solidFill>
                  <a:srgbClr val="000000"/>
                </a:solidFill>
                <a:latin typeface="Open Sans Light"/>
              </a:rPr>
              <a:t>Appreciation inspiration and motivation have always played a key role in the success of any project.</a:t>
            </a:r>
          </a:p>
          <a:p>
            <a:pPr>
              <a:lnSpc>
                <a:spcPts val="5733"/>
              </a:lnSpc>
            </a:pPr>
            <a:endParaRPr lang="en-US" sz="3200" dirty="0">
              <a:solidFill>
                <a:srgbClr val="000000"/>
              </a:solidFill>
              <a:latin typeface="Open Sans Light"/>
            </a:endParaRPr>
          </a:p>
          <a:p>
            <a:pPr>
              <a:lnSpc>
                <a:spcPts val="5733"/>
              </a:lnSpc>
            </a:pPr>
            <a:r>
              <a:rPr lang="en-US" sz="3200" dirty="0">
                <a:solidFill>
                  <a:srgbClr val="000000"/>
                </a:solidFill>
                <a:latin typeface="Open Sans Light"/>
              </a:rPr>
              <a:t>We feel to acknowledge our indebtedness to our professors, </a:t>
            </a:r>
            <a:r>
              <a:rPr lang="en-US" sz="3200" dirty="0">
                <a:solidFill>
                  <a:srgbClr val="000000"/>
                </a:solidFill>
                <a:latin typeface="Open Sans Light Bold"/>
              </a:rPr>
              <a:t>Mr. Sagar S Sankeshwari </a:t>
            </a:r>
            <a:r>
              <a:rPr lang="en-US" sz="3200" dirty="0">
                <a:solidFill>
                  <a:srgbClr val="000000"/>
                </a:solidFill>
                <a:latin typeface="Open Sans Light"/>
              </a:rPr>
              <a:t>and </a:t>
            </a:r>
            <a:r>
              <a:rPr lang="en-US" sz="3200" dirty="0">
                <a:solidFill>
                  <a:srgbClr val="000000"/>
                </a:solidFill>
                <a:latin typeface="Open Sans Light Bold"/>
              </a:rPr>
              <a:t>Dr. Hemant Kulkarni</a:t>
            </a:r>
            <a:r>
              <a:rPr lang="en-US" sz="3200" dirty="0">
                <a:solidFill>
                  <a:srgbClr val="000000"/>
                </a:solidFill>
                <a:latin typeface="Open Sans Light"/>
              </a:rPr>
              <a:t> whose valuable guidance and supervision helped us throughout and shaped the present work in its show.</a:t>
            </a:r>
          </a:p>
          <a:p>
            <a:pPr>
              <a:lnSpc>
                <a:spcPts val="5733"/>
              </a:lnSpc>
            </a:pPr>
            <a:endParaRPr lang="en-US" sz="3200" dirty="0">
              <a:solidFill>
                <a:srgbClr val="000000"/>
              </a:solidFill>
              <a:latin typeface="Open Sans Light"/>
            </a:endParaRPr>
          </a:p>
          <a:p>
            <a:pPr>
              <a:lnSpc>
                <a:spcPts val="5733"/>
              </a:lnSpc>
            </a:pPr>
            <a:r>
              <a:rPr lang="en-US" sz="3200" dirty="0">
                <a:solidFill>
                  <a:srgbClr val="000000"/>
                </a:solidFill>
                <a:latin typeface="Open Sans Light"/>
              </a:rPr>
              <a:t>Lastly, we would also like to thank our parents for their unconditional support.</a:t>
            </a:r>
            <a:endParaRPr lang="en-US" sz="4400" dirty="0">
              <a:solidFill>
                <a:srgbClr val="000000"/>
              </a:solidFill>
              <a:latin typeface="Open San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331C47-4F44-4600-B393-E43AE669ECF5}"/>
              </a:ext>
            </a:extLst>
          </p:cNvPr>
          <p:cNvSpPr txBox="1">
            <a:spLocks/>
          </p:cNvSpPr>
          <p:nvPr/>
        </p:nvSpPr>
        <p:spPr>
          <a:xfrm>
            <a:off x="4838700" y="3276600"/>
            <a:ext cx="8839200" cy="3733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8800">
                <a:latin typeface="Caladea Bold" panose="020B0604020202020204" charset="0"/>
              </a:rPr>
              <a:t>THANK YOU!</a:t>
            </a:r>
            <a:endParaRPr lang="en-IN" sz="8800" dirty="0">
              <a:latin typeface="Caladea Bold" panose="020B0604020202020204" charset="0"/>
            </a:endParaRPr>
          </a:p>
        </p:txBody>
      </p:sp>
    </p:spTree>
    <p:extLst>
      <p:ext uri="{BB962C8B-B14F-4D97-AF65-F5344CB8AC3E}">
        <p14:creationId xmlns:p14="http://schemas.microsoft.com/office/powerpoint/2010/main" val="234589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rot="5400000">
            <a:off x="-977506" y="977506"/>
            <a:ext cx="10286999" cy="8331991"/>
          </a:xfrm>
          <a:prstGeom prst="rect">
            <a:avLst/>
          </a:prstGeom>
          <a:solidFill>
            <a:srgbClr val="97E177"/>
          </a:solidFill>
        </p:spPr>
      </p:sp>
      <p:sp>
        <p:nvSpPr>
          <p:cNvPr id="3" name="TextBox 3"/>
          <p:cNvSpPr txBox="1"/>
          <p:nvPr/>
        </p:nvSpPr>
        <p:spPr>
          <a:xfrm>
            <a:off x="1028700" y="3722886"/>
            <a:ext cx="6410643" cy="2762250"/>
          </a:xfrm>
          <a:prstGeom prst="rect">
            <a:avLst/>
          </a:prstGeom>
        </p:spPr>
        <p:txBody>
          <a:bodyPr lIns="0" tIns="0" rIns="0" bIns="0" rtlCol="0" anchor="t">
            <a:spAutoFit/>
          </a:bodyPr>
          <a:lstStyle/>
          <a:p>
            <a:pPr>
              <a:lnSpc>
                <a:spcPts val="10800"/>
              </a:lnSpc>
            </a:pPr>
            <a:r>
              <a:rPr lang="en-US" sz="9000" dirty="0">
                <a:solidFill>
                  <a:srgbClr val="141414"/>
                </a:solidFill>
                <a:latin typeface="Caladea Bold"/>
              </a:rPr>
              <a:t>Project</a:t>
            </a:r>
          </a:p>
          <a:p>
            <a:pPr marL="0" lvl="0" indent="0">
              <a:lnSpc>
                <a:spcPts val="10800"/>
              </a:lnSpc>
              <a:spcBef>
                <a:spcPct val="0"/>
              </a:spcBef>
            </a:pPr>
            <a:r>
              <a:rPr lang="en-US" sz="9000" u="none" dirty="0">
                <a:solidFill>
                  <a:srgbClr val="141414"/>
                </a:solidFill>
                <a:latin typeface="Caladea Bold"/>
              </a:rPr>
              <a:t>Objectives</a:t>
            </a:r>
          </a:p>
        </p:txBody>
      </p:sp>
      <p:grpSp>
        <p:nvGrpSpPr>
          <p:cNvPr id="4" name="Group 4"/>
          <p:cNvGrpSpPr/>
          <p:nvPr/>
        </p:nvGrpSpPr>
        <p:grpSpPr>
          <a:xfrm>
            <a:off x="9058680" y="1001553"/>
            <a:ext cx="8115300" cy="8593975"/>
            <a:chOff x="0" y="-47625"/>
            <a:chExt cx="10820400" cy="11458633"/>
          </a:xfrm>
        </p:grpSpPr>
        <p:sp>
          <p:nvSpPr>
            <p:cNvPr id="5" name="TextBox 5"/>
            <p:cNvSpPr txBox="1"/>
            <p:nvPr/>
          </p:nvSpPr>
          <p:spPr>
            <a:xfrm>
              <a:off x="0" y="1050109"/>
              <a:ext cx="10706640" cy="1834219"/>
            </a:xfrm>
            <a:prstGeom prst="rect">
              <a:avLst/>
            </a:prstGeom>
          </p:spPr>
          <p:txBody>
            <a:bodyPr lIns="0" tIns="0" rIns="0" bIns="0" rtlCol="0" anchor="t">
              <a:spAutoFit/>
            </a:bodyPr>
            <a:lstStyle/>
            <a:p>
              <a:pPr>
                <a:lnSpc>
                  <a:spcPts val="3718"/>
                </a:lnSpc>
              </a:pPr>
              <a:r>
                <a:rPr lang="en-US" sz="2600" dirty="0">
                  <a:solidFill>
                    <a:srgbClr val="141414"/>
                  </a:solidFill>
                  <a:latin typeface="Public Sans"/>
                </a:rPr>
                <a:t>To check how the movie IMDB ratings have affected the chance of it winning an Academy Award in the years 2010-2016.</a:t>
              </a:r>
            </a:p>
          </p:txBody>
        </p:sp>
        <p:sp>
          <p:nvSpPr>
            <p:cNvPr id="6" name="TextBox 6"/>
            <p:cNvSpPr txBox="1"/>
            <p:nvPr/>
          </p:nvSpPr>
          <p:spPr>
            <a:xfrm>
              <a:off x="0" y="-47625"/>
              <a:ext cx="10706640" cy="6572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141414"/>
                  </a:solidFill>
                  <a:latin typeface="Public Sans Bold"/>
                </a:rPr>
                <a:t>The First Objective</a:t>
              </a:r>
            </a:p>
          </p:txBody>
        </p:sp>
        <p:sp>
          <p:nvSpPr>
            <p:cNvPr id="7" name="TextBox 7"/>
            <p:cNvSpPr txBox="1"/>
            <p:nvPr/>
          </p:nvSpPr>
          <p:spPr>
            <a:xfrm>
              <a:off x="0" y="4993253"/>
              <a:ext cx="10820400" cy="1834219"/>
            </a:xfrm>
            <a:prstGeom prst="rect">
              <a:avLst/>
            </a:prstGeom>
          </p:spPr>
          <p:txBody>
            <a:bodyPr lIns="0" tIns="0" rIns="0" bIns="0" rtlCol="0" anchor="t">
              <a:spAutoFit/>
            </a:bodyPr>
            <a:lstStyle/>
            <a:p>
              <a:pPr>
                <a:lnSpc>
                  <a:spcPts val="3718"/>
                </a:lnSpc>
              </a:pPr>
              <a:r>
                <a:rPr lang="en-US" sz="2600" dirty="0">
                  <a:solidFill>
                    <a:srgbClr val="141414"/>
                  </a:solidFill>
                  <a:latin typeface="Public Sans"/>
                </a:rPr>
                <a:t>To check how the genre of the movie has affected the chance of it winning an Academy Award in the years 2010-2016.</a:t>
              </a:r>
            </a:p>
          </p:txBody>
        </p:sp>
        <p:sp>
          <p:nvSpPr>
            <p:cNvPr id="8" name="TextBox 8"/>
            <p:cNvSpPr txBox="1"/>
            <p:nvPr/>
          </p:nvSpPr>
          <p:spPr>
            <a:xfrm>
              <a:off x="0" y="3895519"/>
              <a:ext cx="10820400" cy="6572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141414"/>
                  </a:solidFill>
                  <a:latin typeface="Public Sans Bold"/>
                </a:rPr>
                <a:t>The Second Objective</a:t>
              </a:r>
            </a:p>
          </p:txBody>
        </p:sp>
        <p:sp>
          <p:nvSpPr>
            <p:cNvPr id="9" name="TextBox 9"/>
            <p:cNvSpPr txBox="1"/>
            <p:nvPr/>
          </p:nvSpPr>
          <p:spPr>
            <a:xfrm>
              <a:off x="0" y="7838664"/>
              <a:ext cx="10706640" cy="657225"/>
            </a:xfrm>
            <a:prstGeom prst="rect">
              <a:avLst/>
            </a:prstGeom>
          </p:spPr>
          <p:txBody>
            <a:bodyPr lIns="0" tIns="0" rIns="0" bIns="0" rtlCol="0" anchor="t">
              <a:spAutoFit/>
            </a:bodyPr>
            <a:lstStyle/>
            <a:p>
              <a:pPr marL="0" lvl="0" indent="0">
                <a:lnSpc>
                  <a:spcPts val="3900"/>
                </a:lnSpc>
                <a:spcBef>
                  <a:spcPct val="0"/>
                </a:spcBef>
              </a:pPr>
              <a:r>
                <a:rPr lang="en-US" sz="3000" u="none">
                  <a:solidFill>
                    <a:srgbClr val="141414"/>
                  </a:solidFill>
                  <a:latin typeface="Public Sans Bold"/>
                </a:rPr>
                <a:t>The Third Objective</a:t>
              </a:r>
            </a:p>
          </p:txBody>
        </p:sp>
        <p:sp>
          <p:nvSpPr>
            <p:cNvPr id="10" name="TextBox 10"/>
            <p:cNvSpPr txBox="1"/>
            <p:nvPr/>
          </p:nvSpPr>
          <p:spPr>
            <a:xfrm>
              <a:off x="0" y="8936399"/>
              <a:ext cx="10706640" cy="2474609"/>
            </a:xfrm>
            <a:prstGeom prst="rect">
              <a:avLst/>
            </a:prstGeom>
          </p:spPr>
          <p:txBody>
            <a:bodyPr lIns="0" tIns="0" rIns="0" bIns="0" rtlCol="0" anchor="t">
              <a:spAutoFit/>
            </a:bodyPr>
            <a:lstStyle/>
            <a:p>
              <a:pPr>
                <a:lnSpc>
                  <a:spcPts val="3718"/>
                </a:lnSpc>
              </a:pPr>
              <a:r>
                <a:rPr lang="en-US" sz="2600" dirty="0">
                  <a:solidFill>
                    <a:srgbClr val="141414"/>
                  </a:solidFill>
                  <a:latin typeface="Public Sans"/>
                </a:rPr>
                <a:t>To check whether having an Oscar award winning director affects the movie rating and thereby the chance of it winning an Academy Award in the years 2010-2016.</a:t>
              </a:r>
            </a:p>
          </p:txBody>
        </p:sp>
        <p:sp>
          <p:nvSpPr>
            <p:cNvPr id="11" name="AutoShape 11"/>
            <p:cNvSpPr/>
            <p:nvPr/>
          </p:nvSpPr>
          <p:spPr>
            <a:xfrm>
              <a:off x="0" y="3401036"/>
              <a:ext cx="10820400" cy="0"/>
            </a:xfrm>
            <a:prstGeom prst="line">
              <a:avLst/>
            </a:prstGeom>
            <a:ln w="25400" cap="rnd">
              <a:solidFill>
                <a:srgbClr val="141414"/>
              </a:solidFill>
              <a:prstDash val="sysDot"/>
              <a:headEnd type="none" w="sm" len="sm"/>
              <a:tailEnd type="none" w="sm" len="sm"/>
            </a:ln>
          </p:spPr>
        </p:sp>
        <p:sp>
          <p:nvSpPr>
            <p:cNvPr id="12" name="AutoShape 12"/>
            <p:cNvSpPr/>
            <p:nvPr/>
          </p:nvSpPr>
          <p:spPr>
            <a:xfrm>
              <a:off x="0" y="7344180"/>
              <a:ext cx="10820400" cy="0"/>
            </a:xfrm>
            <a:prstGeom prst="line">
              <a:avLst/>
            </a:prstGeom>
            <a:ln w="25400" cap="rnd">
              <a:solidFill>
                <a:srgbClr val="141414"/>
              </a:solidFill>
              <a:prstDash val="sysDot"/>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9144000" y="2721479"/>
            <a:ext cx="8875858" cy="4758317"/>
          </a:xfrm>
          <a:prstGeom prst="rect">
            <a:avLst/>
          </a:prstGeom>
        </p:spPr>
        <p:txBody>
          <a:bodyPr lIns="0" tIns="0" rIns="0" bIns="0" rtlCol="0" anchor="t">
            <a:spAutoFit/>
          </a:bodyPr>
          <a:lstStyle/>
          <a:p>
            <a:pPr marL="828685" lvl="1" indent="-414342">
              <a:lnSpc>
                <a:spcPts val="5373"/>
              </a:lnSpc>
              <a:buFont typeface="Arial"/>
              <a:buChar char="•"/>
            </a:pPr>
            <a:r>
              <a:rPr lang="en-US" sz="3838">
                <a:solidFill>
                  <a:srgbClr val="000000"/>
                </a:solidFill>
                <a:latin typeface="Public Sans"/>
              </a:rPr>
              <a:t>Student's T-Test</a:t>
            </a:r>
          </a:p>
          <a:p>
            <a:pPr>
              <a:lnSpc>
                <a:spcPts val="5373"/>
              </a:lnSpc>
            </a:pPr>
            <a:endParaRPr lang="en-US" sz="3838">
              <a:solidFill>
                <a:srgbClr val="000000"/>
              </a:solidFill>
              <a:latin typeface="Public Sans"/>
            </a:endParaRPr>
          </a:p>
          <a:p>
            <a:pPr marL="828685" lvl="1" indent="-414342">
              <a:lnSpc>
                <a:spcPts val="5373"/>
              </a:lnSpc>
              <a:buFont typeface="Arial"/>
              <a:buChar char="•"/>
            </a:pPr>
            <a:r>
              <a:rPr lang="en-US" sz="3838">
                <a:solidFill>
                  <a:srgbClr val="000000"/>
                </a:solidFill>
                <a:latin typeface="Public Sans"/>
              </a:rPr>
              <a:t>Chi-Square test of Independence</a:t>
            </a:r>
          </a:p>
          <a:p>
            <a:pPr>
              <a:lnSpc>
                <a:spcPts val="5373"/>
              </a:lnSpc>
            </a:pPr>
            <a:endParaRPr lang="en-US" sz="3838">
              <a:solidFill>
                <a:srgbClr val="000000"/>
              </a:solidFill>
              <a:latin typeface="Public Sans"/>
            </a:endParaRPr>
          </a:p>
          <a:p>
            <a:pPr marL="828685" lvl="1" indent="-414342">
              <a:lnSpc>
                <a:spcPts val="5373"/>
              </a:lnSpc>
              <a:buFont typeface="Arial"/>
              <a:buChar char="•"/>
            </a:pPr>
            <a:r>
              <a:rPr lang="en-US" sz="3838">
                <a:solidFill>
                  <a:srgbClr val="000000"/>
                </a:solidFill>
                <a:latin typeface="Public Sans"/>
              </a:rPr>
              <a:t>Shapiro Wilk Test</a:t>
            </a:r>
          </a:p>
          <a:p>
            <a:pPr>
              <a:lnSpc>
                <a:spcPts val="5373"/>
              </a:lnSpc>
            </a:pPr>
            <a:endParaRPr lang="en-US" sz="3838">
              <a:solidFill>
                <a:srgbClr val="000000"/>
              </a:solidFill>
              <a:latin typeface="Public Sans"/>
            </a:endParaRPr>
          </a:p>
          <a:p>
            <a:pPr marL="828685" lvl="1" indent="-414342">
              <a:lnSpc>
                <a:spcPts val="5373"/>
              </a:lnSpc>
              <a:buFont typeface="Arial"/>
              <a:buChar char="•"/>
            </a:pPr>
            <a:r>
              <a:rPr lang="en-US" sz="3838">
                <a:solidFill>
                  <a:srgbClr val="000000"/>
                </a:solidFill>
                <a:latin typeface="Public Sans"/>
              </a:rPr>
              <a:t>Wilcoxon Test</a:t>
            </a:r>
          </a:p>
        </p:txBody>
      </p:sp>
      <p:sp>
        <p:nvSpPr>
          <p:cNvPr id="3" name="AutoShape 3"/>
          <p:cNvSpPr/>
          <p:nvPr/>
        </p:nvSpPr>
        <p:spPr>
          <a:xfrm rot="5400000">
            <a:off x="-771763" y="771762"/>
            <a:ext cx="10287002" cy="8743477"/>
          </a:xfrm>
          <a:prstGeom prst="rect">
            <a:avLst/>
          </a:prstGeom>
          <a:solidFill>
            <a:srgbClr val="EC653C"/>
          </a:solidFill>
        </p:spPr>
      </p:sp>
      <p:sp>
        <p:nvSpPr>
          <p:cNvPr id="4" name="TextBox 4"/>
          <p:cNvSpPr txBox="1"/>
          <p:nvPr/>
        </p:nvSpPr>
        <p:spPr>
          <a:xfrm>
            <a:off x="694367" y="3476625"/>
            <a:ext cx="6920720" cy="3152775"/>
          </a:xfrm>
          <a:prstGeom prst="rect">
            <a:avLst/>
          </a:prstGeom>
        </p:spPr>
        <p:txBody>
          <a:bodyPr lIns="0" tIns="0" rIns="0" bIns="0" rtlCol="0" anchor="t">
            <a:spAutoFit/>
          </a:bodyPr>
          <a:lstStyle/>
          <a:p>
            <a:pPr algn="ctr">
              <a:lnSpc>
                <a:spcPts val="12599"/>
              </a:lnSpc>
            </a:pPr>
            <a:r>
              <a:rPr lang="en-US" sz="9000">
                <a:solidFill>
                  <a:srgbClr val="F1F1F1"/>
                </a:solidFill>
                <a:latin typeface="Caladea Bold"/>
              </a:rPr>
              <a:t>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0664519" cy="3239846"/>
          </a:xfrm>
          <a:prstGeom prst="rect">
            <a:avLst/>
          </a:prstGeom>
          <a:solidFill>
            <a:srgbClr val="EC653C"/>
          </a:solidFill>
        </p:spPr>
      </p:sp>
      <p:pic>
        <p:nvPicPr>
          <p:cNvPr id="4" name="Picture 4"/>
          <p:cNvPicPr>
            <a:picLocks noChangeAspect="1"/>
          </p:cNvPicPr>
          <p:nvPr/>
        </p:nvPicPr>
        <p:blipFill>
          <a:blip r:embed="rId2"/>
          <a:srcRect/>
          <a:stretch>
            <a:fillRect/>
          </a:stretch>
        </p:blipFill>
        <p:spPr>
          <a:xfrm>
            <a:off x="11798871" y="1059674"/>
            <a:ext cx="5308468" cy="4398445"/>
          </a:xfrm>
          <a:prstGeom prst="rect">
            <a:avLst/>
          </a:prstGeom>
        </p:spPr>
      </p:pic>
      <p:pic>
        <p:nvPicPr>
          <p:cNvPr id="5" name="Picture 5"/>
          <p:cNvPicPr>
            <a:picLocks noChangeAspect="1"/>
          </p:cNvPicPr>
          <p:nvPr/>
        </p:nvPicPr>
        <p:blipFill>
          <a:blip r:embed="rId3"/>
          <a:srcRect l="9514" r="11428"/>
          <a:stretch>
            <a:fillRect/>
          </a:stretch>
        </p:blipFill>
        <p:spPr>
          <a:xfrm>
            <a:off x="10664519" y="5979234"/>
            <a:ext cx="7577173" cy="3844635"/>
          </a:xfrm>
          <a:prstGeom prst="rect">
            <a:avLst/>
          </a:prstGeom>
        </p:spPr>
      </p:pic>
      <p:sp>
        <p:nvSpPr>
          <p:cNvPr id="6" name="TextBox 6"/>
          <p:cNvSpPr txBox="1"/>
          <p:nvPr/>
        </p:nvSpPr>
        <p:spPr>
          <a:xfrm>
            <a:off x="370751" y="915073"/>
            <a:ext cx="10009896"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1F1F1"/>
                </a:solidFill>
                <a:latin typeface="Caladea Bold"/>
              </a:rPr>
              <a:t>T-TEST </a:t>
            </a:r>
          </a:p>
        </p:txBody>
      </p:sp>
      <p:sp>
        <p:nvSpPr>
          <p:cNvPr id="7" name="TextBox 7"/>
          <p:cNvSpPr txBox="1"/>
          <p:nvPr/>
        </p:nvSpPr>
        <p:spPr>
          <a:xfrm>
            <a:off x="624143" y="4762500"/>
            <a:ext cx="9726024" cy="3183692"/>
          </a:xfrm>
          <a:prstGeom prst="rect">
            <a:avLst/>
          </a:prstGeom>
        </p:spPr>
        <p:txBody>
          <a:bodyPr wrap="square" lIns="0" tIns="0" rIns="0" bIns="0" rtlCol="0" anchor="t">
            <a:spAutoFit/>
          </a:bodyPr>
          <a:lstStyle/>
          <a:p>
            <a:pPr marL="635467" lvl="1" indent="-317733">
              <a:lnSpc>
                <a:spcPts val="4208"/>
              </a:lnSpc>
              <a:buFont typeface="Arial"/>
              <a:buChar char="•"/>
            </a:pPr>
            <a:r>
              <a:rPr lang="en-US" sz="2943" dirty="0">
                <a:solidFill>
                  <a:srgbClr val="141414"/>
                </a:solidFill>
                <a:latin typeface="Public Sans"/>
              </a:rPr>
              <a:t> It is the ratio of standard normal variate to square root of the variable set size.</a:t>
            </a:r>
          </a:p>
          <a:p>
            <a:pPr marL="635467" lvl="1" indent="-317733">
              <a:lnSpc>
                <a:spcPts val="4208"/>
              </a:lnSpc>
              <a:buFont typeface="Arial"/>
              <a:buChar char="•"/>
            </a:pPr>
            <a:r>
              <a:rPr lang="en-US" sz="2943" dirty="0">
                <a:solidFill>
                  <a:srgbClr val="141414"/>
                </a:solidFill>
                <a:latin typeface="Public Sans"/>
              </a:rPr>
              <a:t>Used to study if there is a statistical difference between two groups</a:t>
            </a:r>
          </a:p>
          <a:p>
            <a:pPr marL="635467" lvl="1" indent="-317733">
              <a:lnSpc>
                <a:spcPts val="4208"/>
              </a:lnSpc>
              <a:buFont typeface="Arial"/>
              <a:buChar char="•"/>
            </a:pPr>
            <a:r>
              <a:rPr lang="en-US" sz="2943" dirty="0">
                <a:solidFill>
                  <a:srgbClr val="141414"/>
                </a:solidFill>
                <a:latin typeface="Public Sans"/>
              </a:rPr>
              <a:t>Establishes the problem by assuming that the means of the two distributions are equal </a:t>
            </a:r>
          </a:p>
        </p:txBody>
      </p:sp>
      <p:sp>
        <p:nvSpPr>
          <p:cNvPr id="3" name="TextBox 2">
            <a:extLst>
              <a:ext uri="{FF2B5EF4-FFF2-40B4-BE49-F238E27FC236}">
                <a16:creationId xmlns:a16="http://schemas.microsoft.com/office/drawing/2014/main" id="{555CB35B-8D5B-4F2D-8525-3B84FDD09EDC}"/>
              </a:ext>
            </a:extLst>
          </p:cNvPr>
          <p:cNvSpPr txBox="1"/>
          <p:nvPr/>
        </p:nvSpPr>
        <p:spPr>
          <a:xfrm>
            <a:off x="12496800" y="3467100"/>
            <a:ext cx="2133600" cy="461665"/>
          </a:xfrm>
          <a:prstGeom prst="rect">
            <a:avLst/>
          </a:prstGeom>
          <a:solidFill>
            <a:schemeClr val="bg1"/>
          </a:solidFill>
        </p:spPr>
        <p:txBody>
          <a:bodyPr wrap="square" rtlCol="0">
            <a:spAutoFit/>
          </a:bodyPr>
          <a:lstStyle/>
          <a:p>
            <a:r>
              <a:rPr lang="en-IN" sz="2200" dirty="0"/>
              <a:t>Sample</a:t>
            </a:r>
            <a:r>
              <a:rPr lang="en-IN" sz="2400" dirty="0"/>
              <a:t> </a:t>
            </a:r>
            <a:r>
              <a:rPr lang="en-IN" sz="2200" dirty="0"/>
              <a:t>mean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383154"/>
          </a:xfrm>
          <a:prstGeom prst="rect">
            <a:avLst/>
          </a:prstGeom>
          <a:solidFill>
            <a:srgbClr val="EC653C"/>
          </a:solidFill>
        </p:spPr>
      </p:sp>
      <p:pic>
        <p:nvPicPr>
          <p:cNvPr id="3" name="Picture 3"/>
          <p:cNvPicPr>
            <a:picLocks noChangeAspect="1"/>
          </p:cNvPicPr>
          <p:nvPr/>
        </p:nvPicPr>
        <p:blipFill>
          <a:blip r:embed="rId2"/>
          <a:srcRect l="2871" t="7968" r="3445" b="6197"/>
          <a:stretch>
            <a:fillRect/>
          </a:stretch>
        </p:blipFill>
        <p:spPr>
          <a:xfrm>
            <a:off x="9344540" y="4389996"/>
            <a:ext cx="8506256" cy="5054775"/>
          </a:xfrm>
          <a:prstGeom prst="rect">
            <a:avLst/>
          </a:prstGeom>
        </p:spPr>
      </p:pic>
      <p:sp>
        <p:nvSpPr>
          <p:cNvPr id="4" name="TextBox 4"/>
          <p:cNvSpPr txBox="1"/>
          <p:nvPr/>
        </p:nvSpPr>
        <p:spPr>
          <a:xfrm>
            <a:off x="654623" y="865985"/>
            <a:ext cx="16604677" cy="1527810"/>
          </a:xfrm>
          <a:prstGeom prst="rect">
            <a:avLst/>
          </a:prstGeom>
        </p:spPr>
        <p:txBody>
          <a:bodyPr lIns="0" tIns="0" rIns="0" bIns="0" rtlCol="0" anchor="t">
            <a:spAutoFit/>
          </a:bodyPr>
          <a:lstStyle/>
          <a:p>
            <a:pPr marL="0" lvl="0" indent="0" algn="ctr">
              <a:lnSpc>
                <a:spcPts val="11900"/>
              </a:lnSpc>
              <a:spcBef>
                <a:spcPct val="0"/>
              </a:spcBef>
            </a:pPr>
            <a:r>
              <a:rPr lang="en-US" sz="9917">
                <a:solidFill>
                  <a:srgbClr val="F1F1F1"/>
                </a:solidFill>
                <a:latin typeface="Caladea Bold"/>
              </a:rPr>
              <a:t>T-TEST </a:t>
            </a:r>
          </a:p>
        </p:txBody>
      </p:sp>
      <p:sp>
        <p:nvSpPr>
          <p:cNvPr id="5" name="TextBox 5"/>
          <p:cNvSpPr txBox="1"/>
          <p:nvPr/>
        </p:nvSpPr>
        <p:spPr>
          <a:xfrm>
            <a:off x="654623" y="4471691"/>
            <a:ext cx="8084379" cy="4786609"/>
          </a:xfrm>
          <a:prstGeom prst="rect">
            <a:avLst/>
          </a:prstGeom>
        </p:spPr>
        <p:txBody>
          <a:bodyPr lIns="0" tIns="0" rIns="0" bIns="0" rtlCol="0" anchor="t">
            <a:spAutoFit/>
          </a:bodyPr>
          <a:lstStyle/>
          <a:p>
            <a:pPr marL="955280" lvl="1" indent="-477640">
              <a:lnSpc>
                <a:spcPts val="6327"/>
              </a:lnSpc>
              <a:buFont typeface="Arial"/>
              <a:buChar char="•"/>
            </a:pPr>
            <a:r>
              <a:rPr lang="en-US" sz="4424">
                <a:solidFill>
                  <a:srgbClr val="141414"/>
                </a:solidFill>
                <a:latin typeface="Public Sans"/>
              </a:rPr>
              <a:t>Limiting factor of T-test</a:t>
            </a:r>
          </a:p>
          <a:p>
            <a:pPr>
              <a:lnSpc>
                <a:spcPts val="6327"/>
              </a:lnSpc>
            </a:pPr>
            <a:endParaRPr lang="en-US" sz="4424">
              <a:solidFill>
                <a:srgbClr val="141414"/>
              </a:solidFill>
              <a:latin typeface="Public Sans"/>
            </a:endParaRPr>
          </a:p>
          <a:p>
            <a:pPr marL="955280" lvl="1" indent="-477640">
              <a:lnSpc>
                <a:spcPts val="6327"/>
              </a:lnSpc>
              <a:buFont typeface="Arial"/>
              <a:buChar char="•"/>
            </a:pPr>
            <a:r>
              <a:rPr lang="en-US" sz="4424">
                <a:solidFill>
                  <a:srgbClr val="141414"/>
                </a:solidFill>
                <a:latin typeface="Public Sans"/>
              </a:rPr>
              <a:t>The critical value of T</a:t>
            </a:r>
          </a:p>
          <a:p>
            <a:pPr>
              <a:lnSpc>
                <a:spcPts val="6327"/>
              </a:lnSpc>
            </a:pPr>
            <a:endParaRPr lang="en-US" sz="4424">
              <a:solidFill>
                <a:srgbClr val="141414"/>
              </a:solidFill>
              <a:latin typeface="Public Sans"/>
            </a:endParaRPr>
          </a:p>
          <a:p>
            <a:pPr marL="955280" lvl="1" indent="-477640">
              <a:lnSpc>
                <a:spcPts val="6327"/>
              </a:lnSpc>
              <a:buFont typeface="Arial"/>
              <a:buChar char="•"/>
            </a:pPr>
            <a:r>
              <a:rPr lang="en-US" sz="4424">
                <a:solidFill>
                  <a:srgbClr val="141414"/>
                </a:solidFill>
                <a:latin typeface="Public Sans"/>
              </a:rPr>
              <a:t>Applications of T-test </a:t>
            </a:r>
          </a:p>
          <a:p>
            <a:pPr>
              <a:lnSpc>
                <a:spcPts val="6327"/>
              </a:lnSpc>
            </a:pPr>
            <a:endParaRPr lang="en-US" sz="4424">
              <a:solidFill>
                <a:srgbClr val="141414"/>
              </a:solidFill>
              <a:latin typeface="Public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258896"/>
          </a:xfrm>
          <a:prstGeom prst="rect">
            <a:avLst/>
          </a:prstGeom>
          <a:solidFill>
            <a:srgbClr val="EC653C"/>
          </a:solidFill>
        </p:spPr>
      </p:sp>
      <p:sp>
        <p:nvSpPr>
          <p:cNvPr id="3" name="TextBox 3"/>
          <p:cNvSpPr txBox="1"/>
          <p:nvPr/>
        </p:nvSpPr>
        <p:spPr>
          <a:xfrm>
            <a:off x="685800" y="3591234"/>
            <a:ext cx="14973300" cy="6873741"/>
          </a:xfrm>
          <a:prstGeom prst="rect">
            <a:avLst/>
          </a:prstGeom>
        </p:spPr>
        <p:txBody>
          <a:bodyPr wrap="square" lIns="0" tIns="0" rIns="0" bIns="0" rtlCol="0" anchor="t">
            <a:spAutoFit/>
          </a:bodyPr>
          <a:lstStyle/>
          <a:p>
            <a:pPr marL="681951" lvl="1" indent="-340976">
              <a:lnSpc>
                <a:spcPts val="4516"/>
              </a:lnSpc>
              <a:buFont typeface="Arial"/>
              <a:buChar char="•"/>
            </a:pPr>
            <a:r>
              <a:rPr lang="en-US" sz="3158" dirty="0">
                <a:solidFill>
                  <a:srgbClr val="141414"/>
                </a:solidFill>
                <a:latin typeface="Public Sans"/>
              </a:rPr>
              <a:t>Data should be continuous</a:t>
            </a:r>
          </a:p>
          <a:p>
            <a:pPr marL="340975" lvl="1">
              <a:lnSpc>
                <a:spcPts val="4516"/>
              </a:lnSpc>
            </a:pPr>
            <a:endParaRPr lang="en-US" sz="3158" dirty="0">
              <a:solidFill>
                <a:srgbClr val="141414"/>
              </a:solidFill>
              <a:latin typeface="Public Sans"/>
            </a:endParaRPr>
          </a:p>
          <a:p>
            <a:pPr marL="681951" lvl="1" indent="-340976">
              <a:lnSpc>
                <a:spcPts val="4516"/>
              </a:lnSpc>
              <a:buFont typeface="Arial"/>
              <a:buChar char="•"/>
            </a:pPr>
            <a:r>
              <a:rPr lang="en-US" sz="3158" dirty="0">
                <a:solidFill>
                  <a:srgbClr val="141414"/>
                </a:solidFill>
                <a:latin typeface="Public Sans"/>
              </a:rPr>
              <a:t>Data should follow a Normal distribution</a:t>
            </a:r>
          </a:p>
          <a:p>
            <a:pPr marL="681951" lvl="1" indent="-340976">
              <a:lnSpc>
                <a:spcPts val="4516"/>
              </a:lnSpc>
              <a:buFont typeface="Arial"/>
              <a:buChar char="•"/>
            </a:pPr>
            <a:endParaRPr lang="en-US" sz="3158" dirty="0">
              <a:solidFill>
                <a:srgbClr val="141414"/>
              </a:solidFill>
              <a:latin typeface="Public Sans"/>
            </a:endParaRPr>
          </a:p>
          <a:p>
            <a:pPr marL="681951" lvl="1" indent="-340976">
              <a:lnSpc>
                <a:spcPts val="4516"/>
              </a:lnSpc>
              <a:buFont typeface="Arial"/>
              <a:buChar char="•"/>
            </a:pPr>
            <a:r>
              <a:rPr lang="en-US" sz="3158" dirty="0">
                <a:solidFill>
                  <a:srgbClr val="141414"/>
                </a:solidFill>
                <a:latin typeface="Public Sans"/>
              </a:rPr>
              <a:t>The data should resemble a bell-shaped curve </a:t>
            </a:r>
          </a:p>
          <a:p>
            <a:pPr marL="681951" lvl="1" indent="-340976">
              <a:lnSpc>
                <a:spcPts val="4516"/>
              </a:lnSpc>
              <a:buFont typeface="Arial"/>
              <a:buChar char="•"/>
            </a:pPr>
            <a:endParaRPr lang="en-US" sz="3158" dirty="0">
              <a:solidFill>
                <a:srgbClr val="141414"/>
              </a:solidFill>
              <a:latin typeface="Public Sans"/>
            </a:endParaRPr>
          </a:p>
          <a:p>
            <a:pPr marL="681951" lvl="1" indent="-340976">
              <a:lnSpc>
                <a:spcPts val="4516"/>
              </a:lnSpc>
              <a:buFont typeface="Arial"/>
              <a:buChar char="•"/>
            </a:pPr>
            <a:r>
              <a:rPr lang="en-US" sz="3158" dirty="0">
                <a:solidFill>
                  <a:srgbClr val="141414"/>
                </a:solidFill>
                <a:latin typeface="Public Sans"/>
              </a:rPr>
              <a:t>A large sample is used</a:t>
            </a:r>
          </a:p>
          <a:p>
            <a:pPr marL="681951" lvl="1" indent="-340976">
              <a:lnSpc>
                <a:spcPts val="4516"/>
              </a:lnSpc>
              <a:buFont typeface="Arial"/>
              <a:buChar char="•"/>
            </a:pPr>
            <a:endParaRPr lang="en-US" sz="3158" dirty="0">
              <a:solidFill>
                <a:srgbClr val="141414"/>
              </a:solidFill>
              <a:latin typeface="Public Sans"/>
            </a:endParaRPr>
          </a:p>
          <a:p>
            <a:pPr marL="681951" lvl="1" indent="-340976">
              <a:lnSpc>
                <a:spcPts val="4516"/>
              </a:lnSpc>
              <a:buFont typeface="Arial"/>
              <a:buChar char="•"/>
            </a:pPr>
            <a:r>
              <a:rPr lang="en-US" sz="3158" dirty="0">
                <a:solidFill>
                  <a:srgbClr val="141414"/>
                </a:solidFill>
                <a:latin typeface="Public Sans"/>
              </a:rPr>
              <a:t> Homogeneity of variance</a:t>
            </a:r>
          </a:p>
          <a:p>
            <a:pPr marL="681951" lvl="1" indent="-340976">
              <a:lnSpc>
                <a:spcPts val="4516"/>
              </a:lnSpc>
              <a:buFont typeface="Arial"/>
              <a:buChar char="•"/>
            </a:pPr>
            <a:endParaRPr lang="en-US" sz="3158" dirty="0">
              <a:solidFill>
                <a:srgbClr val="141414"/>
              </a:solidFill>
              <a:latin typeface="Public Sans"/>
            </a:endParaRPr>
          </a:p>
          <a:p>
            <a:pPr marL="681951" lvl="1" indent="-340976">
              <a:lnSpc>
                <a:spcPts val="4516"/>
              </a:lnSpc>
              <a:buFont typeface="Arial"/>
              <a:buChar char="•"/>
            </a:pPr>
            <a:r>
              <a:rPr lang="en-US" sz="3158" dirty="0">
                <a:solidFill>
                  <a:srgbClr val="141414"/>
                </a:solidFill>
                <a:latin typeface="Public Sans"/>
              </a:rPr>
              <a:t>The parent population from which the sample is drawn is Normal</a:t>
            </a:r>
          </a:p>
          <a:p>
            <a:pPr>
              <a:lnSpc>
                <a:spcPts val="4516"/>
              </a:lnSpc>
            </a:pPr>
            <a:endParaRPr lang="en-US" sz="3158" dirty="0">
              <a:solidFill>
                <a:srgbClr val="141414"/>
              </a:solidFill>
              <a:latin typeface="Public Sans"/>
            </a:endParaRPr>
          </a:p>
        </p:txBody>
      </p:sp>
      <p:sp>
        <p:nvSpPr>
          <p:cNvPr id="4" name="TextBox 4"/>
          <p:cNvSpPr txBox="1"/>
          <p:nvPr/>
        </p:nvSpPr>
        <p:spPr>
          <a:xfrm>
            <a:off x="2412646" y="934123"/>
            <a:ext cx="13462709" cy="1390650"/>
          </a:xfrm>
          <a:prstGeom prst="rect">
            <a:avLst/>
          </a:prstGeom>
        </p:spPr>
        <p:txBody>
          <a:bodyPr lIns="0" tIns="0" rIns="0" bIns="0" rtlCol="0" anchor="t">
            <a:spAutoFit/>
          </a:bodyPr>
          <a:lstStyle/>
          <a:p>
            <a:pPr marL="0" lvl="0" indent="0">
              <a:lnSpc>
                <a:spcPts val="10800"/>
              </a:lnSpc>
              <a:spcBef>
                <a:spcPct val="0"/>
              </a:spcBef>
            </a:pPr>
            <a:r>
              <a:rPr lang="en-US" sz="9000">
                <a:solidFill>
                  <a:srgbClr val="F1F1F1"/>
                </a:solidFill>
                <a:latin typeface="Caladea Bold"/>
              </a:rPr>
              <a:t>ASSUMPTIONS OF T TEST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239846"/>
          </a:xfrm>
          <a:prstGeom prst="rect">
            <a:avLst/>
          </a:prstGeom>
          <a:solidFill>
            <a:srgbClr val="EC653C"/>
          </a:solidFill>
        </p:spPr>
      </p:sp>
      <p:pic>
        <p:nvPicPr>
          <p:cNvPr id="4" name="Picture 4"/>
          <p:cNvPicPr>
            <a:picLocks noChangeAspect="1"/>
          </p:cNvPicPr>
          <p:nvPr/>
        </p:nvPicPr>
        <p:blipFill>
          <a:blip r:embed="rId2"/>
          <a:srcRect/>
          <a:stretch>
            <a:fillRect/>
          </a:stretch>
        </p:blipFill>
        <p:spPr>
          <a:xfrm>
            <a:off x="10456842" y="4078668"/>
            <a:ext cx="7578620" cy="5179632"/>
          </a:xfrm>
          <a:prstGeom prst="rect">
            <a:avLst/>
          </a:prstGeom>
        </p:spPr>
      </p:pic>
      <p:sp>
        <p:nvSpPr>
          <p:cNvPr id="5" name="TextBox 5"/>
          <p:cNvSpPr txBox="1"/>
          <p:nvPr/>
        </p:nvSpPr>
        <p:spPr>
          <a:xfrm>
            <a:off x="408611" y="1002703"/>
            <a:ext cx="17626851" cy="1215390"/>
          </a:xfrm>
          <a:prstGeom prst="rect">
            <a:avLst/>
          </a:prstGeom>
        </p:spPr>
        <p:txBody>
          <a:bodyPr lIns="0" tIns="0" rIns="0" bIns="0" rtlCol="0" anchor="t">
            <a:spAutoFit/>
          </a:bodyPr>
          <a:lstStyle/>
          <a:p>
            <a:pPr marL="0" lvl="0" indent="0" algn="ctr">
              <a:lnSpc>
                <a:spcPts val="9441"/>
              </a:lnSpc>
              <a:spcBef>
                <a:spcPct val="0"/>
              </a:spcBef>
            </a:pPr>
            <a:r>
              <a:rPr lang="en-US" sz="7867">
                <a:solidFill>
                  <a:srgbClr val="F1F1F1"/>
                </a:solidFill>
                <a:latin typeface="Caladea Bold"/>
              </a:rPr>
              <a:t>SHAPIRO WILKS TEST</a:t>
            </a:r>
          </a:p>
        </p:txBody>
      </p:sp>
      <p:sp>
        <p:nvSpPr>
          <p:cNvPr id="6" name="TextBox 6"/>
          <p:cNvSpPr txBox="1"/>
          <p:nvPr/>
        </p:nvSpPr>
        <p:spPr>
          <a:xfrm>
            <a:off x="517870" y="3817921"/>
            <a:ext cx="9491678" cy="5718810"/>
          </a:xfrm>
          <a:prstGeom prst="rect">
            <a:avLst/>
          </a:prstGeom>
        </p:spPr>
        <p:txBody>
          <a:bodyPr lIns="0" tIns="0" rIns="0" bIns="0" rtlCol="0" anchor="t">
            <a:spAutoFit/>
          </a:bodyPr>
          <a:lstStyle/>
          <a:p>
            <a:pPr marL="675806" lvl="1" indent="-337903">
              <a:lnSpc>
                <a:spcPts val="4476"/>
              </a:lnSpc>
              <a:buFont typeface="Arial"/>
              <a:buChar char="•"/>
            </a:pPr>
            <a:r>
              <a:rPr lang="en-US" sz="3130" dirty="0">
                <a:solidFill>
                  <a:srgbClr val="141414"/>
                </a:solidFill>
                <a:latin typeface="Public Sans"/>
              </a:rPr>
              <a:t>It tests </a:t>
            </a:r>
            <a:r>
              <a:rPr lang="en-US" sz="3130" dirty="0">
                <a:solidFill>
                  <a:srgbClr val="141414"/>
                </a:solidFill>
                <a:latin typeface="Public Sans" panose="020B0604020202020204" charset="0"/>
              </a:rPr>
              <a:t>the null hypothesis that a sample x1, .., xn came from a normally distributed population.</a:t>
            </a:r>
          </a:p>
          <a:p>
            <a:pPr marL="675806" lvl="1" indent="-337903">
              <a:lnSpc>
                <a:spcPts val="4476"/>
              </a:lnSpc>
              <a:buFont typeface="Arial"/>
              <a:buChar char="•"/>
            </a:pPr>
            <a:r>
              <a:rPr lang="en-US" sz="3130" dirty="0">
                <a:solidFill>
                  <a:srgbClr val="141414"/>
                </a:solidFill>
                <a:latin typeface="Public Sans"/>
              </a:rPr>
              <a:t>If the p-value is less than the chosen alpha level, then the null hypothesis is rejected and there is evidence that the data tested are not normally distributed.</a:t>
            </a:r>
          </a:p>
          <a:p>
            <a:pPr marL="675806" lvl="1" indent="-337903">
              <a:lnSpc>
                <a:spcPts val="4476"/>
              </a:lnSpc>
              <a:buFont typeface="Arial"/>
              <a:buChar char="•"/>
            </a:pPr>
            <a:r>
              <a:rPr lang="en-US" sz="3130" dirty="0">
                <a:solidFill>
                  <a:srgbClr val="141414"/>
                </a:solidFill>
                <a:latin typeface="Public Sans"/>
              </a:rPr>
              <a:t>If the p-value is greater than the chosen alpha level, then the null hypothesis cannot be rejected.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1686</Words>
  <Application>Microsoft Office PowerPoint</Application>
  <PresentationFormat>Custom</PresentationFormat>
  <Paragraphs>180</Paragraphs>
  <Slides>39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Caladea Bold</vt:lpstr>
      <vt:lpstr>Caladea</vt:lpstr>
      <vt:lpstr>Calibri</vt:lpstr>
      <vt:lpstr>Open Sans Light Bold</vt:lpstr>
      <vt:lpstr>Open Sans Light</vt:lpstr>
      <vt:lpstr>Public Sans</vt:lpstr>
      <vt:lpstr>Public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dc:title>
  <cp:lastModifiedBy>Kinjal Joshi</cp:lastModifiedBy>
  <cp:revision>47</cp:revision>
  <dcterms:created xsi:type="dcterms:W3CDTF">2006-08-16T00:00:00Z</dcterms:created>
  <dcterms:modified xsi:type="dcterms:W3CDTF">2022-05-10T10:18:55Z</dcterms:modified>
  <dc:identifier>DAEsJHpQUj8</dc:identifier>
</cp:coreProperties>
</file>